
<file path=[Content_Types].xml><?xml version="1.0" encoding="utf-8"?>
<Types xmlns="http://schemas.openxmlformats.org/package/2006/content-types">
  <Default Extension="jpeg" ContentType="image/jpeg"/>
  <Default Extension="JPG" ContentType="image/.jpg"/>
  <Default Extension="png" ContentType="image/pn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7"/>
  </p:notesMasterIdLst>
  <p:handoutMasterIdLst>
    <p:handoutMasterId r:id="rId27"/>
  </p:handoutMasterIdLst>
  <p:sldIdLst>
    <p:sldId id="256" r:id="rId3"/>
    <p:sldId id="265" r:id="rId4"/>
    <p:sldId id="257" r:id="rId5"/>
    <p:sldId id="268" r:id="rId6"/>
    <p:sldId id="286" r:id="rId8"/>
    <p:sldId id="281" r:id="rId9"/>
    <p:sldId id="269" r:id="rId10"/>
    <p:sldId id="280" r:id="rId11"/>
    <p:sldId id="282" r:id="rId12"/>
    <p:sldId id="270" r:id="rId13"/>
    <p:sldId id="285" r:id="rId14"/>
    <p:sldId id="284" r:id="rId15"/>
    <p:sldId id="271" r:id="rId16"/>
    <p:sldId id="283" r:id="rId17"/>
    <p:sldId id="287" r:id="rId18"/>
    <p:sldId id="272" r:id="rId19"/>
    <p:sldId id="279" r:id="rId20"/>
    <p:sldId id="302" r:id="rId21"/>
    <p:sldId id="303" r:id="rId22"/>
    <p:sldId id="304" r:id="rId23"/>
    <p:sldId id="322" r:id="rId24"/>
    <p:sldId id="323" r:id="rId25"/>
    <p:sldId id="324" r:id="rId26"/>
  </p:sldIdLst>
  <p:sldSz cx="12192000" cy="6858000"/>
  <p:notesSz cx="6858000" cy="9144000"/>
  <p:embeddedFontLst>
    <p:embeddedFont>
      <p:font typeface="汉仪大宋简" panose="02010609000101010101" pitchFamily="49" charset="-122"/>
      <p:regular r:id="rId31"/>
    </p:embeddedFont>
    <p:embeddedFont>
      <p:font typeface="华文仿宋" panose="02010600040101010101" pitchFamily="2" charset="-122"/>
      <p:regular r:id="rId32"/>
    </p:embeddedFont>
    <p:embeddedFont>
      <p:font typeface="汉仪雪君体简" panose="02010600000101010101" charset="-122"/>
      <p:regular r:id="rId33"/>
    </p:embeddedFont>
    <p:embeddedFont>
      <p:font typeface="等线" panose="02010600030101010101" charset="-122"/>
      <p:regular r:id="rId34"/>
    </p:embeddedFont>
    <p:embeddedFont>
      <p:font typeface="等线 Light" panose="02010600030101010101" charset="-122"/>
      <p:regular r:id="rId35"/>
    </p:embeddedFont>
    <p:embeddedFont>
      <p:font typeface="Calibri" panose="020F0502020204030204" charset="0"/>
      <p:regular r:id="rId36"/>
      <p:bold r:id="rId37"/>
      <p:italic r:id="rId38"/>
      <p:boldItalic r:id="rId39"/>
    </p:embeddedFont>
  </p:embeddedFontLst>
  <p:custDataLst>
    <p:tags r:id="rId40"/>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E1E20"/>
    <a:srgbClr val="FCFBF7"/>
    <a:srgbClr val="E6E6E6"/>
    <a:srgbClr val="BFBFBF"/>
    <a:srgbClr val="8597AF"/>
    <a:srgbClr val="E5E4E1"/>
    <a:srgbClr val="898D8E"/>
    <a:srgbClr val="E3E3E3"/>
    <a:srgbClr val="D8CAB0"/>
    <a:srgbClr val="C9B59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457" autoAdjust="0"/>
    <p:restoredTop sz="94660"/>
  </p:normalViewPr>
  <p:slideViewPr>
    <p:cSldViewPr snapToGrid="0" showGuides="1">
      <p:cViewPr>
        <p:scale>
          <a:sx n="75" d="100"/>
          <a:sy n="75" d="100"/>
        </p:scale>
        <p:origin x="1320" y="79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notesMaster" Target="notesMasters/notesMaster1.xml"/><Relationship Id="rId6" Type="http://schemas.openxmlformats.org/officeDocument/2006/relationships/slide" Target="slides/slide4.xml"/><Relationship Id="rId5" Type="http://schemas.openxmlformats.org/officeDocument/2006/relationships/slide" Target="slides/slide3.xml"/><Relationship Id="rId40" Type="http://schemas.openxmlformats.org/officeDocument/2006/relationships/tags" Target="tags/tag9.xml"/><Relationship Id="rId4" Type="http://schemas.openxmlformats.org/officeDocument/2006/relationships/slide" Target="slides/slide2.xml"/><Relationship Id="rId39" Type="http://schemas.openxmlformats.org/officeDocument/2006/relationships/font" Target="fonts/font9.fntdata"/><Relationship Id="rId38" Type="http://schemas.openxmlformats.org/officeDocument/2006/relationships/font" Target="fonts/font8.fntdata"/><Relationship Id="rId37" Type="http://schemas.openxmlformats.org/officeDocument/2006/relationships/font" Target="fonts/font7.fntdata"/><Relationship Id="rId36" Type="http://schemas.openxmlformats.org/officeDocument/2006/relationships/font" Target="fonts/font6.fntdata"/><Relationship Id="rId35" Type="http://schemas.openxmlformats.org/officeDocument/2006/relationships/font" Target="fonts/font5.fntdata"/><Relationship Id="rId34" Type="http://schemas.openxmlformats.org/officeDocument/2006/relationships/font" Target="fonts/font4.fntdata"/><Relationship Id="rId33" Type="http://schemas.openxmlformats.org/officeDocument/2006/relationships/font" Target="fonts/font3.fntdata"/><Relationship Id="rId32" Type="http://schemas.openxmlformats.org/officeDocument/2006/relationships/font" Target="fonts/font2.fntdata"/><Relationship Id="rId31" Type="http://schemas.openxmlformats.org/officeDocument/2006/relationships/font" Target="fonts/font1.fntdata"/><Relationship Id="rId30" Type="http://schemas.openxmlformats.org/officeDocument/2006/relationships/tableStyles" Target="tableStyles.xml"/><Relationship Id="rId3" Type="http://schemas.openxmlformats.org/officeDocument/2006/relationships/slide" Target="slides/slide1.xml"/><Relationship Id="rId29" Type="http://schemas.openxmlformats.org/officeDocument/2006/relationships/viewProps" Target="viewProps.xml"/><Relationship Id="rId28" Type="http://schemas.openxmlformats.org/officeDocument/2006/relationships/presProps" Target="presProps.xml"/><Relationship Id="rId27" Type="http://schemas.openxmlformats.org/officeDocument/2006/relationships/handoutMaster" Target="handoutMasters/handoutMaster1.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D819558-2788-4991-AE1C-6457CA27C63E}"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6FF934E-80DA-4118-983C-C895A9BD6242}"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6FF934E-80DA-4118-983C-C895A9BD6242}"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6FF934E-80DA-4118-983C-C895A9BD6242}"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6FF934E-80DA-4118-983C-C895A9BD6242}"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6FF934E-80DA-4118-983C-C895A9BD6242}"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6FF934E-80DA-4118-983C-C895A9BD6242}"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6FF934E-80DA-4118-983C-C895A9BD6242}"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6FF934E-80DA-4118-983C-C895A9BD6242}"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6FF934E-80DA-4118-983C-C895A9BD6242}"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6FF934E-80DA-4118-983C-C895A9BD6242}"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6FF934E-80DA-4118-983C-C895A9BD6242}"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6FF934E-80DA-4118-983C-C895A9BD6242}"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6FF934E-80DA-4118-983C-C895A9BD6242}"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6FF934E-80DA-4118-983C-C895A9BD6242}"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6FF934E-80DA-4118-983C-C895A9BD6242}"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6FF934E-80DA-4118-983C-C895A9BD6242}"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35196331-21B7-438D-B105-31B90E54959A}"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A052A5B-96E8-44EC-B2C6-79374FE86623}"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p:push dir="u"/>
      </p:transition>
    </mc:Choice>
    <mc:Fallback>
      <p:transition>
        <p:push dir="u"/>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35196331-21B7-438D-B105-31B90E54959A}"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A052A5B-96E8-44EC-B2C6-79374FE86623}"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p:push dir="u"/>
      </p:transition>
    </mc:Choice>
    <mc:Fallback>
      <p:transition>
        <p:push dir="u"/>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35196331-21B7-438D-B105-31B90E54959A}"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A052A5B-96E8-44EC-B2C6-79374FE86623}"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p:push dir="u"/>
      </p:transition>
    </mc:Choice>
    <mc:Fallback>
      <p:transition>
        <p:push dir="u"/>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35196331-21B7-438D-B105-31B90E54959A}"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A052A5B-96E8-44EC-B2C6-79374FE86623}"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p:push dir="u"/>
      </p:transition>
    </mc:Choice>
    <mc:Fallback>
      <p:transition>
        <p:push dir="u"/>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35196331-21B7-438D-B105-31B90E54959A}"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A052A5B-96E8-44EC-B2C6-79374FE86623}"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p:push dir="u"/>
      </p:transition>
    </mc:Choice>
    <mc:Fallback>
      <p:transition>
        <p:push dir="u"/>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35196331-21B7-438D-B105-31B90E54959A}"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A052A5B-96E8-44EC-B2C6-79374FE86623}"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p:push dir="u"/>
      </p:transition>
    </mc:Choice>
    <mc:Fallback>
      <p:transition>
        <p:push dir="u"/>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35196331-21B7-438D-B105-31B90E54959A}"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BA052A5B-96E8-44EC-B2C6-79374FE86623}"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p:push dir="u"/>
      </p:transition>
    </mc:Choice>
    <mc:Fallback>
      <p:transition>
        <p:push dir="u"/>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35196331-21B7-438D-B105-31B90E54959A}"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BA052A5B-96E8-44EC-B2C6-79374FE86623}"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p:push dir="u"/>
      </p:transition>
    </mc:Choice>
    <mc:Fallback>
      <p:transition>
        <p:push dir="u"/>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5196331-21B7-438D-B105-31B90E54959A}"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BA052A5B-96E8-44EC-B2C6-79374FE86623}"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p:push dir="u"/>
      </p:transition>
    </mc:Choice>
    <mc:Fallback>
      <p:transition>
        <p:push dir="u"/>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35196331-21B7-438D-B105-31B90E54959A}"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A052A5B-96E8-44EC-B2C6-79374FE86623}"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p:push dir="u"/>
      </p:transition>
    </mc:Choice>
    <mc:Fallback>
      <p:transition>
        <p:push dir="u"/>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35196331-21B7-438D-B105-31B90E54959A}"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A052A5B-96E8-44EC-B2C6-79374FE86623}"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p:push dir="u"/>
      </p:transition>
    </mc:Choice>
    <mc:Fallback>
      <p:transition>
        <p:push dir="u"/>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5196331-21B7-438D-B105-31B90E54959A}"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A052A5B-96E8-44EC-B2C6-79374FE86623}"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p14="http://schemas.microsoft.com/office/powerpoint/2010/main" Requires="p14">
      <p:transition p14:dur="500">
        <p:push dir="u"/>
      </p:transition>
    </mc:Choice>
    <mc:Fallback>
      <p:transition>
        <p:push dir="u"/>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5" Type="http://schemas.openxmlformats.org/officeDocument/2006/relationships/notesSlide" Target="../notesSlides/notesSlide7.xml"/><Relationship Id="rId4" Type="http://schemas.openxmlformats.org/officeDocument/2006/relationships/slideLayout" Target="../slideLayouts/slideLayout1.xml"/><Relationship Id="rId3" Type="http://schemas.microsoft.com/office/2007/relationships/hdphoto" Target="../media/image10.wdp"/><Relationship Id="rId2" Type="http://schemas.openxmlformats.org/officeDocument/2006/relationships/image" Target="../media/image9.png"/><Relationship Id="rId1" Type="http://schemas.openxmlformats.org/officeDocument/2006/relationships/image" Target="../media/image1.png"/></Relationships>
</file>

<file path=ppt/slides/_rels/slide11.xml.rels><?xml version="1.0" encoding="UTF-8" standalone="yes"?>
<Relationships xmlns="http://schemas.openxmlformats.org/package/2006/relationships"><Relationship Id="rId7" Type="http://schemas.openxmlformats.org/officeDocument/2006/relationships/notesSlide" Target="../notesSlides/notesSlide8.xml"/><Relationship Id="rId6" Type="http://schemas.openxmlformats.org/officeDocument/2006/relationships/slideLayout" Target="../slideLayouts/slideLayout1.xml"/><Relationship Id="rId5" Type="http://schemas.openxmlformats.org/officeDocument/2006/relationships/image" Target="../media/image14.png"/><Relationship Id="rId4" Type="http://schemas.openxmlformats.org/officeDocument/2006/relationships/image" Target="../media/image13.png"/><Relationship Id="rId3" Type="http://schemas.microsoft.com/office/2007/relationships/hdphoto" Target="../media/image12.wdp"/><Relationship Id="rId2" Type="http://schemas.openxmlformats.org/officeDocument/2006/relationships/image" Target="../media/image11.png"/><Relationship Id="rId1" Type="http://schemas.openxmlformats.org/officeDocument/2006/relationships/image" Target="../media/image4.png"/></Relationships>
</file>

<file path=ppt/slides/_rels/slide12.xml.rels><?xml version="1.0" encoding="UTF-8" standalone="yes"?>
<Relationships xmlns="http://schemas.openxmlformats.org/package/2006/relationships"><Relationship Id="rId6" Type="http://schemas.openxmlformats.org/officeDocument/2006/relationships/notesSlide" Target="../notesSlides/notesSlide9.xml"/><Relationship Id="rId5" Type="http://schemas.openxmlformats.org/officeDocument/2006/relationships/slideLayout" Target="../slideLayouts/slideLayout1.xml"/><Relationship Id="rId4" Type="http://schemas.openxmlformats.org/officeDocument/2006/relationships/image" Target="../media/image17.png"/><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image" Target="../media/image4.png"/></Relationships>
</file>

<file path=ppt/slides/_rels/slide13.xml.rels><?xml version="1.0" encoding="UTF-8" standalone="yes"?>
<Relationships xmlns="http://schemas.openxmlformats.org/package/2006/relationships"><Relationship Id="rId8" Type="http://schemas.openxmlformats.org/officeDocument/2006/relationships/notesSlide" Target="../notesSlides/notesSlide10.xml"/><Relationship Id="rId7"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tags" Target="../tags/tag8.xml"/><Relationship Id="rId3" Type="http://schemas.openxmlformats.org/officeDocument/2006/relationships/tags" Target="../tags/tag7.xml"/><Relationship Id="rId2" Type="http://schemas.openxmlformats.org/officeDocument/2006/relationships/image" Target="../media/image1.png"/><Relationship Id="rId1" Type="http://schemas.openxmlformats.org/officeDocument/2006/relationships/tags" Target="../tags/tag6.xml"/></Relationships>
</file>

<file path=ppt/slides/_rels/slide14.xml.rels><?xml version="1.0" encoding="UTF-8" standalone="yes"?>
<Relationships xmlns="http://schemas.openxmlformats.org/package/2006/relationships"><Relationship Id="rId6" Type="http://schemas.openxmlformats.org/officeDocument/2006/relationships/notesSlide" Target="../notesSlides/notesSlide11.xml"/><Relationship Id="rId5" Type="http://schemas.openxmlformats.org/officeDocument/2006/relationships/slideLayout" Target="../slideLayouts/slideLayout1.xml"/><Relationship Id="rId4" Type="http://schemas.openxmlformats.org/officeDocument/2006/relationships/image" Target="../media/image22.png"/><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image" Target="../media/image4.png"/></Relationships>
</file>

<file path=ppt/slides/_rels/slide15.xml.rels><?xml version="1.0" encoding="UTF-8" standalone="yes"?>
<Relationships xmlns="http://schemas.openxmlformats.org/package/2006/relationships"><Relationship Id="rId6" Type="http://schemas.openxmlformats.org/officeDocument/2006/relationships/notesSlide" Target="../notesSlides/notesSlide12.xml"/><Relationship Id="rId5" Type="http://schemas.openxmlformats.org/officeDocument/2006/relationships/slideLayout" Target="../slideLayouts/slideLayout1.xml"/><Relationship Id="rId4" Type="http://schemas.openxmlformats.org/officeDocument/2006/relationships/image" Target="../media/image25.png"/><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image" Target="../media/image1.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6.png"/><Relationship Id="rId1" Type="http://schemas.openxmlformats.org/officeDocument/2006/relationships/image" Target="../media/image1.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7.png"/><Relationship Id="rId1" Type="http://schemas.openxmlformats.org/officeDocument/2006/relationships/image" Target="../media/image1.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8.png"/><Relationship Id="rId1" Type="http://schemas.openxmlformats.org/officeDocument/2006/relationships/image" Target="../media/image1.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9.png"/><Relationship Id="rId1" Type="http://schemas.openxmlformats.org/officeDocument/2006/relationships/image" Target="../media/image1.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30.png"/><Relationship Id="rId1" Type="http://schemas.openxmlformats.org/officeDocument/2006/relationships/image" Target="../media/image1.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xml"/><Relationship Id="rId1" Type="http://schemas.openxmlformats.org/officeDocument/2006/relationships/image" Target="../media/image4.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xml"/><Relationship Id="rId1" Type="http://schemas.openxmlformats.org/officeDocument/2006/relationships/image" Target="../media/image4.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4.xml.rels><?xml version="1.0" encoding="UTF-8" standalone="yes"?>
<Relationships xmlns="http://schemas.openxmlformats.org/package/2006/relationships"><Relationship Id="rId8" Type="http://schemas.openxmlformats.org/officeDocument/2006/relationships/notesSlide" Target="../notesSlides/notesSlide1.xml"/><Relationship Id="rId7" Type="http://schemas.openxmlformats.org/officeDocument/2006/relationships/slideLayout" Target="../slideLayouts/slideLayout1.xml"/><Relationship Id="rId6" Type="http://schemas.microsoft.com/office/2007/relationships/hdphoto" Target="../media/image3.wdp"/><Relationship Id="rId5" Type="http://schemas.openxmlformats.org/officeDocument/2006/relationships/image" Target="../media/image2.png"/><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image" Target="../media/image1.png"/><Relationship Id="rId1" Type="http://schemas.openxmlformats.org/officeDocument/2006/relationships/tags" Target="../tags/tag1.xml"/></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1.xml"/><Relationship Id="rId2" Type="http://schemas.openxmlformats.org/officeDocument/2006/relationships/tags" Target="../tags/tag4.xml"/><Relationship Id="rId1" Type="http://schemas.openxmlformats.org/officeDocument/2006/relationships/image" Target="../media/image4.png"/></Relationships>
</file>

<file path=ppt/slides/_rels/slide6.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1.xml"/><Relationship Id="rId3" Type="http://schemas.microsoft.com/office/2007/relationships/hdphoto" Target="../media/image6.wdp"/><Relationship Id="rId2" Type="http://schemas.openxmlformats.org/officeDocument/2006/relationships/image" Target="../media/image5.png"/><Relationship Id="rId1" Type="http://schemas.openxmlformats.org/officeDocument/2006/relationships/image" Target="../media/image4.png"/></Relationships>
</file>

<file path=ppt/slides/_rels/slide7.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slideLayout" Target="../slideLayouts/slideLayout1.xml"/><Relationship Id="rId3" Type="http://schemas.microsoft.com/office/2007/relationships/hdphoto" Target="../media/image8.wdp"/><Relationship Id="rId2" Type="http://schemas.openxmlformats.org/officeDocument/2006/relationships/image" Target="../media/image7.png"/><Relationship Id="rId1"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xml"/><Relationship Id="rId1" Type="http://schemas.openxmlformats.org/officeDocument/2006/relationships/image" Target="../media/image4.png"/></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1.xml"/><Relationship Id="rId2" Type="http://schemas.openxmlformats.org/officeDocument/2006/relationships/image" Target="../media/image4.png"/><Relationship Id="rId1" Type="http://schemas.openxmlformats.org/officeDocument/2006/relationships/tags" Target="../tags/tag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组合 28"/>
          <p:cNvGrpSpPr/>
          <p:nvPr/>
        </p:nvGrpSpPr>
        <p:grpSpPr>
          <a:xfrm>
            <a:off x="0" y="-46355"/>
            <a:ext cx="12192000" cy="6858000"/>
            <a:chOff x="0" y="0"/>
            <a:chExt cx="12192000" cy="6858000"/>
          </a:xfrm>
        </p:grpSpPr>
        <p:pic>
          <p:nvPicPr>
            <p:cNvPr id="9" name="图片 8" descr="图片包含 形状&#10;&#10;描述已自动生成"/>
            <p:cNvPicPr>
              <a:picLocks noChangeAspect="1"/>
            </p:cNvPicPr>
            <p:nvPr/>
          </p:nvPicPr>
          <p:blipFill>
            <a:blip r:embed="rId1">
              <a:extLst>
                <a:ext uri="{28A0092B-C50C-407E-A947-70E740481C1C}">
                  <a14:useLocalDpi xmlns:a14="http://schemas.microsoft.com/office/drawing/2010/main" val="0"/>
                </a:ext>
              </a:extLst>
            </a:blip>
            <a:srcRect l="1641" t="2291" b="2559"/>
            <a:stretch>
              <a:fillRect/>
            </a:stretch>
          </p:blipFill>
          <p:spPr>
            <a:xfrm>
              <a:off x="0" y="0"/>
              <a:ext cx="9893301" cy="6858000"/>
            </a:xfrm>
            <a:custGeom>
              <a:avLst/>
              <a:gdLst>
                <a:gd name="connsiteX0" fmla="*/ 0 w 9893301"/>
                <a:gd name="connsiteY0" fmla="*/ 0 h 6858000"/>
                <a:gd name="connsiteX1" fmla="*/ 9893301 w 9893301"/>
                <a:gd name="connsiteY1" fmla="*/ 0 h 6858000"/>
                <a:gd name="connsiteX2" fmla="*/ 9893301 w 9893301"/>
                <a:gd name="connsiteY2" fmla="*/ 6858000 h 6858000"/>
                <a:gd name="connsiteX3" fmla="*/ 0 w 989330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9893301" h="6858000">
                  <a:moveTo>
                    <a:pt x="0" y="0"/>
                  </a:moveTo>
                  <a:lnTo>
                    <a:pt x="9893301" y="0"/>
                  </a:lnTo>
                  <a:lnTo>
                    <a:pt x="9893301" y="6858000"/>
                  </a:lnTo>
                  <a:lnTo>
                    <a:pt x="0" y="6858000"/>
                  </a:lnTo>
                  <a:close/>
                </a:path>
              </a:pathLst>
            </a:custGeom>
          </p:spPr>
        </p:pic>
        <p:pic>
          <p:nvPicPr>
            <p:cNvPr id="16" name="图片 15" descr="图片包含 形状&#10;&#10;描述已自动生成"/>
            <p:cNvPicPr>
              <a:picLocks noChangeAspect="1"/>
            </p:cNvPicPr>
            <p:nvPr/>
          </p:nvPicPr>
          <p:blipFill>
            <a:blip r:embed="rId1">
              <a:extLst>
                <a:ext uri="{28A0092B-C50C-407E-A947-70E740481C1C}">
                  <a14:useLocalDpi xmlns:a14="http://schemas.microsoft.com/office/drawing/2010/main" val="0"/>
                </a:ext>
              </a:extLst>
            </a:blip>
            <a:srcRect l="40278" t="2291" r="1768" b="2559"/>
            <a:stretch>
              <a:fillRect/>
            </a:stretch>
          </p:blipFill>
          <p:spPr>
            <a:xfrm>
              <a:off x="6362700" y="0"/>
              <a:ext cx="5829300" cy="6858000"/>
            </a:xfrm>
            <a:custGeom>
              <a:avLst/>
              <a:gdLst>
                <a:gd name="connsiteX0" fmla="*/ 0 w 5829300"/>
                <a:gd name="connsiteY0" fmla="*/ 0 h 6858000"/>
                <a:gd name="connsiteX1" fmla="*/ 5829300 w 5829300"/>
                <a:gd name="connsiteY1" fmla="*/ 0 h 6858000"/>
                <a:gd name="connsiteX2" fmla="*/ 5829300 w 5829300"/>
                <a:gd name="connsiteY2" fmla="*/ 6858000 h 6858000"/>
                <a:gd name="connsiteX3" fmla="*/ 0 w 58293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829300" h="6858000">
                  <a:moveTo>
                    <a:pt x="0" y="0"/>
                  </a:moveTo>
                  <a:lnTo>
                    <a:pt x="5829300" y="0"/>
                  </a:lnTo>
                  <a:lnTo>
                    <a:pt x="5829300" y="6858000"/>
                  </a:lnTo>
                  <a:lnTo>
                    <a:pt x="0" y="6858000"/>
                  </a:lnTo>
                  <a:close/>
                </a:path>
              </a:pathLst>
            </a:custGeom>
          </p:spPr>
        </p:pic>
      </p:grpSp>
      <p:sp>
        <p:nvSpPr>
          <p:cNvPr id="22" name="Freeform 5"/>
          <p:cNvSpPr/>
          <p:nvPr/>
        </p:nvSpPr>
        <p:spPr>
          <a:xfrm>
            <a:off x="5148443" y="813261"/>
            <a:ext cx="1587774" cy="923330"/>
          </a:xfrm>
          <a:custGeom>
            <a:avLst/>
            <a:gdLst/>
            <a:ahLst/>
            <a:cxnLst>
              <a:cxn ang="0">
                <a:pos x="wd2" y="hd2"/>
              </a:cxn>
              <a:cxn ang="5400000">
                <a:pos x="wd2" y="hd2"/>
              </a:cxn>
              <a:cxn ang="10800000">
                <a:pos x="wd2" y="hd2"/>
              </a:cxn>
              <a:cxn ang="16200000">
                <a:pos x="wd2" y="hd2"/>
              </a:cxn>
            </a:cxnLst>
            <a:rect l="0" t="0" r="r" b="b"/>
            <a:pathLst>
              <a:path w="21600" h="21600" extrusionOk="0">
                <a:moveTo>
                  <a:pt x="20978" y="16267"/>
                </a:moveTo>
                <a:cubicBezTo>
                  <a:pt x="20978" y="15467"/>
                  <a:pt x="20823" y="14933"/>
                  <a:pt x="20357" y="14933"/>
                </a:cubicBezTo>
                <a:cubicBezTo>
                  <a:pt x="20357" y="7200"/>
                  <a:pt x="20357" y="7200"/>
                  <a:pt x="20357" y="7200"/>
                </a:cubicBezTo>
                <a:cubicBezTo>
                  <a:pt x="21600" y="6400"/>
                  <a:pt x="21600" y="6400"/>
                  <a:pt x="21600" y="6400"/>
                </a:cubicBezTo>
                <a:cubicBezTo>
                  <a:pt x="10878" y="0"/>
                  <a:pt x="10878" y="0"/>
                  <a:pt x="10878" y="0"/>
                </a:cubicBezTo>
                <a:cubicBezTo>
                  <a:pt x="0" y="6400"/>
                  <a:pt x="0" y="6400"/>
                  <a:pt x="0" y="6400"/>
                </a:cubicBezTo>
                <a:cubicBezTo>
                  <a:pt x="10878" y="12800"/>
                  <a:pt x="10878" y="12800"/>
                  <a:pt x="10878" y="12800"/>
                </a:cubicBezTo>
                <a:cubicBezTo>
                  <a:pt x="19735" y="7467"/>
                  <a:pt x="19735" y="7467"/>
                  <a:pt x="19735" y="7467"/>
                </a:cubicBezTo>
                <a:cubicBezTo>
                  <a:pt x="19735" y="14933"/>
                  <a:pt x="19735" y="14933"/>
                  <a:pt x="19735" y="14933"/>
                </a:cubicBezTo>
                <a:cubicBezTo>
                  <a:pt x="19424" y="14933"/>
                  <a:pt x="19114" y="15467"/>
                  <a:pt x="19114" y="16267"/>
                </a:cubicBezTo>
                <a:cubicBezTo>
                  <a:pt x="19114" y="16800"/>
                  <a:pt x="19424" y="17067"/>
                  <a:pt x="19580" y="17067"/>
                </a:cubicBezTo>
                <a:cubicBezTo>
                  <a:pt x="19114" y="21600"/>
                  <a:pt x="19114" y="21600"/>
                  <a:pt x="19114" y="21600"/>
                </a:cubicBezTo>
                <a:cubicBezTo>
                  <a:pt x="20978" y="21600"/>
                  <a:pt x="20978" y="21600"/>
                  <a:pt x="20978" y="21600"/>
                </a:cubicBezTo>
                <a:cubicBezTo>
                  <a:pt x="20512" y="17067"/>
                  <a:pt x="20512" y="17067"/>
                  <a:pt x="20512" y="17067"/>
                </a:cubicBezTo>
                <a:cubicBezTo>
                  <a:pt x="20823" y="17067"/>
                  <a:pt x="20978" y="16800"/>
                  <a:pt x="20978" y="16267"/>
                </a:cubicBezTo>
                <a:close/>
                <a:moveTo>
                  <a:pt x="4351" y="11200"/>
                </a:moveTo>
                <a:cubicBezTo>
                  <a:pt x="4351" y="18400"/>
                  <a:pt x="4351" y="18400"/>
                  <a:pt x="4351" y="18400"/>
                </a:cubicBezTo>
                <a:cubicBezTo>
                  <a:pt x="4351" y="20267"/>
                  <a:pt x="7304" y="21600"/>
                  <a:pt x="10878" y="21600"/>
                </a:cubicBezTo>
                <a:cubicBezTo>
                  <a:pt x="14296" y="21600"/>
                  <a:pt x="17249" y="20267"/>
                  <a:pt x="17249" y="18400"/>
                </a:cubicBezTo>
                <a:cubicBezTo>
                  <a:pt x="17249" y="11200"/>
                  <a:pt x="17249" y="11200"/>
                  <a:pt x="17249" y="11200"/>
                </a:cubicBezTo>
                <a:cubicBezTo>
                  <a:pt x="10878" y="14933"/>
                  <a:pt x="10878" y="14933"/>
                  <a:pt x="10878" y="14933"/>
                </a:cubicBezTo>
                <a:lnTo>
                  <a:pt x="4351" y="11200"/>
                </a:lnTo>
                <a:close/>
              </a:path>
            </a:pathLst>
          </a:custGeom>
          <a:solidFill>
            <a:srgbClr val="1E1E20"/>
          </a:solidFill>
          <a:ln w="12700" cap="flat">
            <a:noFill/>
            <a:miter lim="400000"/>
          </a:ln>
          <a:effectLst/>
        </p:spPr>
        <p:txBody>
          <a:bodyPr wrap="square" lIns="91439" tIns="91439" rIns="91439" bIns="91439" numCol="1" anchor="t">
            <a:noAutofit/>
          </a:bodyPr>
          <a:lstStyle/>
          <a:p/>
        </p:txBody>
      </p:sp>
      <p:sp>
        <p:nvSpPr>
          <p:cNvPr id="25" name="文本框 24"/>
          <p:cNvSpPr txBox="1"/>
          <p:nvPr/>
        </p:nvSpPr>
        <p:spPr>
          <a:xfrm>
            <a:off x="3332040" y="5037950"/>
            <a:ext cx="5220579" cy="368300"/>
          </a:xfrm>
          <a:prstGeom prst="rect">
            <a:avLst/>
          </a:prstGeom>
          <a:noFill/>
        </p:spPr>
        <p:txBody>
          <a:bodyPr wrap="square" rtlCol="0">
            <a:spAutoFit/>
          </a:bodyPr>
          <a:lstStyle/>
          <a:p>
            <a:pPr algn="ctr"/>
            <a:r>
              <a:rPr lang="en-US" altLang="zh-CN" dirty="0">
                <a:latin typeface="汉仪大宋简" panose="02010609000101010101" pitchFamily="49" charset="-122"/>
                <a:ea typeface="汉仪大宋简" panose="02010609000101010101" pitchFamily="49" charset="-122"/>
              </a:rPr>
              <a:t>2024.10.20</a:t>
            </a:r>
            <a:endParaRPr lang="en-US" altLang="zh-CN" dirty="0">
              <a:latin typeface="汉仪大宋简" panose="02010609000101010101" pitchFamily="49" charset="-122"/>
              <a:ea typeface="汉仪大宋简" panose="02010609000101010101" pitchFamily="49" charset="-122"/>
            </a:endParaRPr>
          </a:p>
        </p:txBody>
      </p:sp>
      <p:sp>
        <p:nvSpPr>
          <p:cNvPr id="2" name="文本框 1"/>
          <p:cNvSpPr txBox="1"/>
          <p:nvPr/>
        </p:nvSpPr>
        <p:spPr>
          <a:xfrm>
            <a:off x="1141730" y="1964055"/>
            <a:ext cx="9777095" cy="1322070"/>
          </a:xfrm>
          <a:prstGeom prst="rect">
            <a:avLst/>
          </a:prstGeom>
          <a:noFill/>
        </p:spPr>
        <p:txBody>
          <a:bodyPr wrap="square" rtlCol="0">
            <a:spAutoFit/>
          </a:bodyPr>
          <a:p>
            <a:pPr algn="ctr"/>
            <a:r>
              <a:rPr lang="en-US" altLang="zh-CN" sz="4000"/>
              <a:t>   </a:t>
            </a:r>
            <a:r>
              <a:rPr lang="zh-CN" altLang="en-US" sz="4000">
                <a:solidFill>
                  <a:schemeClr val="tx1"/>
                </a:solidFill>
                <a:effectLst>
                  <a:outerShdw blurRad="38100" dist="19050" dir="2700000" algn="tl" rotWithShape="0">
                    <a:schemeClr val="dk1">
                      <a:alpha val="40000"/>
                    </a:schemeClr>
                  </a:outerShdw>
                </a:effectLst>
              </a:rPr>
              <a:t>GPT-ST: Generative Pre-Training of </a:t>
            </a:r>
            <a:endParaRPr lang="zh-CN" altLang="en-US" sz="4000">
              <a:solidFill>
                <a:schemeClr val="tx1"/>
              </a:solidFill>
              <a:effectLst>
                <a:outerShdw blurRad="38100" dist="19050" dir="2700000" algn="tl" rotWithShape="0">
                  <a:schemeClr val="dk1">
                    <a:alpha val="40000"/>
                  </a:schemeClr>
                </a:outerShdw>
              </a:effectLst>
            </a:endParaRPr>
          </a:p>
          <a:p>
            <a:pPr algn="ctr"/>
            <a:r>
              <a:rPr lang="en-US" altLang="zh-CN" sz="4000">
                <a:solidFill>
                  <a:schemeClr val="tx1"/>
                </a:solidFill>
                <a:effectLst>
                  <a:outerShdw blurRad="38100" dist="19050" dir="2700000" algn="tl" rotWithShape="0">
                    <a:schemeClr val="dk1">
                      <a:alpha val="40000"/>
                    </a:schemeClr>
                  </a:outerShdw>
                </a:effectLst>
              </a:rPr>
              <a:t>   </a:t>
            </a:r>
            <a:r>
              <a:rPr lang="zh-CN" altLang="en-US" sz="4000">
                <a:solidFill>
                  <a:schemeClr val="tx1"/>
                </a:solidFill>
                <a:effectLst>
                  <a:outerShdw blurRad="38100" dist="19050" dir="2700000" algn="tl" rotWithShape="0">
                    <a:schemeClr val="dk1">
                      <a:alpha val="40000"/>
                    </a:schemeClr>
                  </a:outerShdw>
                </a:effectLst>
              </a:rPr>
              <a:t>Spatio-Temporal</a:t>
            </a:r>
            <a:r>
              <a:rPr lang="en-US" altLang="zh-CN" sz="4000">
                <a:solidFill>
                  <a:schemeClr val="tx1"/>
                </a:solidFill>
                <a:effectLst>
                  <a:outerShdw blurRad="38100" dist="19050" dir="2700000" algn="tl" rotWithShape="0">
                    <a:schemeClr val="dk1">
                      <a:alpha val="40000"/>
                    </a:schemeClr>
                  </a:outerShdw>
                </a:effectLst>
              </a:rPr>
              <a:t> </a:t>
            </a:r>
            <a:r>
              <a:rPr lang="zh-CN" altLang="en-US" sz="4000">
                <a:solidFill>
                  <a:schemeClr val="tx1"/>
                </a:solidFill>
                <a:effectLst>
                  <a:outerShdw blurRad="38100" dist="19050" dir="2700000" algn="tl" rotWithShape="0">
                    <a:schemeClr val="dk1">
                      <a:alpha val="40000"/>
                    </a:schemeClr>
                  </a:outerShdw>
                </a:effectLst>
              </a:rPr>
              <a:t>Graph Neural Networks</a:t>
            </a:r>
            <a:endParaRPr lang="zh-CN" altLang="en-US" sz="4000">
              <a:solidFill>
                <a:schemeClr val="tx1"/>
              </a:solidFill>
              <a:effectLst>
                <a:outerShdw blurRad="38100" dist="19050" dir="2700000" algn="tl" rotWithShape="0">
                  <a:schemeClr val="dk1">
                    <a:alpha val="40000"/>
                  </a:schemeClr>
                </a:outerShdw>
              </a:effectLst>
            </a:endParaRPr>
          </a:p>
        </p:txBody>
      </p:sp>
      <p:sp>
        <p:nvSpPr>
          <p:cNvPr id="3" name="文本框 2"/>
          <p:cNvSpPr txBox="1"/>
          <p:nvPr/>
        </p:nvSpPr>
        <p:spPr>
          <a:xfrm>
            <a:off x="4383405" y="4368165"/>
            <a:ext cx="2809875" cy="398780"/>
          </a:xfrm>
          <a:prstGeom prst="rect">
            <a:avLst/>
          </a:prstGeom>
          <a:noFill/>
        </p:spPr>
        <p:txBody>
          <a:bodyPr wrap="square" rtlCol="0">
            <a:spAutoFit/>
          </a:bodyPr>
          <a:p>
            <a:pPr algn="l"/>
            <a:r>
              <a:rPr lang="en-US" altLang="zh-CN"/>
              <a:t>           </a:t>
            </a:r>
            <a:r>
              <a:rPr lang="en-US" altLang="zh-CN" sz="2000"/>
              <a:t>NeurIPS 2023</a:t>
            </a:r>
            <a:endParaRPr lang="en-US" altLang="zh-CN" sz="2000"/>
          </a:p>
        </p:txBody>
      </p:sp>
      <p:sp>
        <p:nvSpPr>
          <p:cNvPr id="5" name="文本框 4"/>
          <p:cNvSpPr txBox="1"/>
          <p:nvPr/>
        </p:nvSpPr>
        <p:spPr>
          <a:xfrm>
            <a:off x="4149090" y="3513455"/>
            <a:ext cx="3395980" cy="583565"/>
          </a:xfrm>
          <a:prstGeom prst="rect">
            <a:avLst/>
          </a:prstGeom>
          <a:noFill/>
        </p:spPr>
        <p:txBody>
          <a:bodyPr wrap="square" rtlCol="0">
            <a:spAutoFit/>
          </a:bodyPr>
          <a:p>
            <a:pPr algn="ctr"/>
            <a:r>
              <a:rPr lang="en-US" altLang="zh-CN" sz="3200"/>
              <a:t>  Group Reporting</a:t>
            </a:r>
            <a:endParaRPr lang="en-US" altLang="zh-CN" sz="3200"/>
          </a:p>
        </p:txBody>
      </p:sp>
    </p:spTree>
  </p:cSld>
  <p:clrMapOvr>
    <a:masterClrMapping/>
  </p:clrMapOvr>
  <mc:AlternateContent xmlns:mc="http://schemas.openxmlformats.org/markup-compatibility/2006">
    <mc:Choice xmlns:p14="http://schemas.microsoft.com/office/powerpoint/2010/main" Requires="p14">
      <p:transition p14:dur="500">
        <p:push dir="u"/>
      </p:transition>
    </mc:Choice>
    <mc:Fallback>
      <p:transition>
        <p:push dir="u"/>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0" y="0"/>
            <a:ext cx="12192000" cy="6858000"/>
            <a:chOff x="0" y="0"/>
            <a:chExt cx="12192000" cy="6858000"/>
          </a:xfrm>
        </p:grpSpPr>
        <p:pic>
          <p:nvPicPr>
            <p:cNvPr id="9" name="图片 8" descr="图片包含 形状&#10;&#10;描述已自动生成"/>
            <p:cNvPicPr>
              <a:picLocks noChangeAspect="1"/>
            </p:cNvPicPr>
            <p:nvPr/>
          </p:nvPicPr>
          <p:blipFill>
            <a:blip r:embed="rId1">
              <a:extLst>
                <a:ext uri="{28A0092B-C50C-407E-A947-70E740481C1C}">
                  <a14:useLocalDpi xmlns:a14="http://schemas.microsoft.com/office/drawing/2010/main" val="0"/>
                </a:ext>
              </a:extLst>
            </a:blip>
            <a:srcRect l="1641" t="2291" b="2559"/>
            <a:stretch>
              <a:fillRect/>
            </a:stretch>
          </p:blipFill>
          <p:spPr>
            <a:xfrm>
              <a:off x="0" y="0"/>
              <a:ext cx="9893301" cy="6858000"/>
            </a:xfrm>
            <a:custGeom>
              <a:avLst/>
              <a:gdLst>
                <a:gd name="connsiteX0" fmla="*/ 0 w 9893301"/>
                <a:gd name="connsiteY0" fmla="*/ 0 h 6858000"/>
                <a:gd name="connsiteX1" fmla="*/ 9893301 w 9893301"/>
                <a:gd name="connsiteY1" fmla="*/ 0 h 6858000"/>
                <a:gd name="connsiteX2" fmla="*/ 9893301 w 9893301"/>
                <a:gd name="connsiteY2" fmla="*/ 6858000 h 6858000"/>
                <a:gd name="connsiteX3" fmla="*/ 0 w 989330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9893301" h="6858000">
                  <a:moveTo>
                    <a:pt x="0" y="0"/>
                  </a:moveTo>
                  <a:lnTo>
                    <a:pt x="9893301" y="0"/>
                  </a:lnTo>
                  <a:lnTo>
                    <a:pt x="9893301" y="6858000"/>
                  </a:lnTo>
                  <a:lnTo>
                    <a:pt x="0" y="6858000"/>
                  </a:lnTo>
                  <a:close/>
                </a:path>
              </a:pathLst>
            </a:custGeom>
          </p:spPr>
        </p:pic>
        <p:pic>
          <p:nvPicPr>
            <p:cNvPr id="16" name="图片 15" descr="图片包含 形状&#10;&#10;描述已自动生成"/>
            <p:cNvPicPr>
              <a:picLocks noChangeAspect="1"/>
            </p:cNvPicPr>
            <p:nvPr/>
          </p:nvPicPr>
          <p:blipFill>
            <a:blip r:embed="rId1">
              <a:extLst>
                <a:ext uri="{28A0092B-C50C-407E-A947-70E740481C1C}">
                  <a14:useLocalDpi xmlns:a14="http://schemas.microsoft.com/office/drawing/2010/main" val="0"/>
                </a:ext>
              </a:extLst>
            </a:blip>
            <a:srcRect l="40278" t="2291" r="1768" b="2559"/>
            <a:stretch>
              <a:fillRect/>
            </a:stretch>
          </p:blipFill>
          <p:spPr>
            <a:xfrm>
              <a:off x="6362700" y="0"/>
              <a:ext cx="5829300" cy="6858000"/>
            </a:xfrm>
            <a:custGeom>
              <a:avLst/>
              <a:gdLst>
                <a:gd name="connsiteX0" fmla="*/ 0 w 5829300"/>
                <a:gd name="connsiteY0" fmla="*/ 0 h 6858000"/>
                <a:gd name="connsiteX1" fmla="*/ 5829300 w 5829300"/>
                <a:gd name="connsiteY1" fmla="*/ 0 h 6858000"/>
                <a:gd name="connsiteX2" fmla="*/ 5829300 w 5829300"/>
                <a:gd name="connsiteY2" fmla="*/ 6858000 h 6858000"/>
                <a:gd name="connsiteX3" fmla="*/ 0 w 58293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829300" h="6858000">
                  <a:moveTo>
                    <a:pt x="0" y="0"/>
                  </a:moveTo>
                  <a:lnTo>
                    <a:pt x="5829300" y="0"/>
                  </a:lnTo>
                  <a:lnTo>
                    <a:pt x="5829300" y="6858000"/>
                  </a:lnTo>
                  <a:lnTo>
                    <a:pt x="0" y="6858000"/>
                  </a:lnTo>
                  <a:close/>
                </a:path>
              </a:pathLst>
            </a:custGeom>
          </p:spPr>
        </p:pic>
      </p:grpSp>
      <p:sp>
        <p:nvSpPr>
          <p:cNvPr id="3" name="文本框 2"/>
          <p:cNvSpPr txBox="1"/>
          <p:nvPr/>
        </p:nvSpPr>
        <p:spPr>
          <a:xfrm>
            <a:off x="876300" y="706755"/>
            <a:ext cx="3961765" cy="1814830"/>
          </a:xfrm>
          <a:prstGeom prst="rect">
            <a:avLst/>
          </a:prstGeom>
          <a:noFill/>
        </p:spPr>
        <p:txBody>
          <a:bodyPr wrap="square" rtlCol="0">
            <a:spAutoFit/>
          </a:bodyPr>
          <a:p>
            <a:r>
              <a:rPr lang="en-US" altLang="zh-CN" sz="2800">
                <a:solidFill>
                  <a:schemeClr val="tx1"/>
                </a:solidFill>
                <a:effectLst>
                  <a:outerShdw blurRad="38100" dist="19050" dir="2700000" algn="tl" rotWithShape="0">
                    <a:schemeClr val="dk1">
                      <a:alpha val="40000"/>
                    </a:schemeClr>
                  </a:outerShdw>
                </a:effectLst>
              </a:rPr>
              <a:t>Section 4</a:t>
            </a:r>
            <a:r>
              <a:rPr lang="zh-CN" altLang="en-US" sz="2800">
                <a:solidFill>
                  <a:schemeClr val="tx1"/>
                </a:solidFill>
                <a:effectLst>
                  <a:outerShdw blurRad="38100" dist="19050" dir="2700000" algn="tl" rotWithShape="0">
                    <a:schemeClr val="dk1">
                      <a:alpha val="40000"/>
                    </a:schemeClr>
                  </a:outerShdw>
                </a:effectLst>
              </a:rPr>
              <a:t>：</a:t>
            </a:r>
            <a:r>
              <a:rPr lang="en-US" altLang="zh-CN" sz="2800">
                <a:solidFill>
                  <a:schemeClr val="tx1"/>
                </a:solidFill>
                <a:effectLst>
                  <a:outerShdw blurRad="38100" dist="19050" dir="2700000" algn="tl" rotWithShape="0">
                    <a:schemeClr val="dk1">
                      <a:alpha val="40000"/>
                    </a:schemeClr>
                  </a:outerShdw>
                </a:effectLst>
              </a:rPr>
              <a:t>Architecture</a:t>
            </a:r>
            <a:endParaRPr lang="en-US" altLang="zh-CN" sz="2800">
              <a:solidFill>
                <a:schemeClr val="tx1"/>
              </a:solidFill>
              <a:effectLst>
                <a:outerShdw blurRad="38100" dist="19050" dir="2700000" algn="tl" rotWithShape="0">
                  <a:schemeClr val="dk1">
                    <a:alpha val="40000"/>
                  </a:schemeClr>
                </a:outerShdw>
              </a:effectLst>
            </a:endParaRPr>
          </a:p>
          <a:p>
            <a:endParaRPr lang="en-US" altLang="zh-CN" sz="2800">
              <a:solidFill>
                <a:schemeClr val="tx1"/>
              </a:solidFill>
              <a:effectLst>
                <a:outerShdw blurRad="38100" dist="19050" dir="2700000" algn="tl" rotWithShape="0">
                  <a:schemeClr val="dk1">
                    <a:alpha val="40000"/>
                  </a:schemeClr>
                </a:outerShdw>
              </a:effectLst>
            </a:endParaRPr>
          </a:p>
          <a:p>
            <a:endParaRPr lang="en-US" altLang="zh-CN" sz="2800">
              <a:solidFill>
                <a:schemeClr val="tx1"/>
              </a:solidFill>
              <a:effectLst>
                <a:outerShdw blurRad="38100" dist="19050" dir="2700000" algn="tl" rotWithShape="0">
                  <a:schemeClr val="dk1">
                    <a:alpha val="40000"/>
                  </a:schemeClr>
                </a:outerShdw>
              </a:effectLst>
            </a:endParaRPr>
          </a:p>
          <a:p>
            <a:endParaRPr lang="en-US" altLang="zh-CN" sz="2800">
              <a:solidFill>
                <a:schemeClr val="tx1"/>
              </a:solidFill>
              <a:effectLst>
                <a:outerShdw blurRad="38100" dist="19050" dir="2700000" algn="tl" rotWithShape="0">
                  <a:schemeClr val="dk1">
                    <a:alpha val="40000"/>
                  </a:schemeClr>
                </a:outerShdw>
              </a:effectLst>
            </a:endParaRPr>
          </a:p>
        </p:txBody>
      </p:sp>
      <p:sp>
        <p:nvSpPr>
          <p:cNvPr id="4" name="文本框 3"/>
          <p:cNvSpPr txBox="1"/>
          <p:nvPr/>
        </p:nvSpPr>
        <p:spPr>
          <a:xfrm>
            <a:off x="1019810" y="1417320"/>
            <a:ext cx="3818255" cy="829945"/>
          </a:xfrm>
          <a:prstGeom prst="rect">
            <a:avLst/>
          </a:prstGeom>
          <a:noFill/>
        </p:spPr>
        <p:txBody>
          <a:bodyPr wrap="square" rtlCol="0">
            <a:spAutoFit/>
          </a:bodyPr>
          <a:p>
            <a:pPr indent="0">
              <a:buFont typeface="Wingdings" panose="05000000000000000000" charset="0"/>
              <a:buChar char="l"/>
            </a:pPr>
            <a:r>
              <a:rPr lang="en-US" altLang="zh-CN" sz="2400"/>
              <a:t> core architecture</a:t>
            </a:r>
            <a:r>
              <a:rPr lang="zh-CN" altLang="en-US" sz="2400"/>
              <a:t>：</a:t>
            </a:r>
            <a:endParaRPr lang="zh-CN" altLang="en-US" sz="2400"/>
          </a:p>
          <a:p>
            <a:pPr indent="0">
              <a:buFont typeface="Wingdings" panose="05000000000000000000" charset="0"/>
              <a:buChar char="l"/>
            </a:pPr>
            <a:endParaRPr lang="zh-CN" altLang="en-US" sz="2400"/>
          </a:p>
        </p:txBody>
      </p:sp>
      <p:sp>
        <p:nvSpPr>
          <p:cNvPr id="5" name="文本框 4"/>
          <p:cNvSpPr txBox="1"/>
          <p:nvPr/>
        </p:nvSpPr>
        <p:spPr>
          <a:xfrm>
            <a:off x="1096010" y="1976755"/>
            <a:ext cx="5062855" cy="4092575"/>
          </a:xfrm>
          <a:prstGeom prst="rect">
            <a:avLst/>
          </a:prstGeom>
          <a:noFill/>
        </p:spPr>
        <p:txBody>
          <a:bodyPr wrap="square" rtlCol="0">
            <a:spAutoFit/>
          </a:bodyPr>
          <a:p>
            <a:r>
              <a:rPr lang="zh-CN" altLang="en-US" sz="2000">
                <a:latin typeface="华文仿宋" panose="02010600040101010101" pitchFamily="2" charset="-122"/>
                <a:ea typeface="华文仿宋" panose="02010600040101010101" pitchFamily="2" charset="-122"/>
                <a:cs typeface="华文仿宋" panose="02010600040101010101" pitchFamily="2" charset="-122"/>
              </a:rPr>
              <a:t>（</a:t>
            </a:r>
            <a:r>
              <a:rPr lang="en-US" altLang="zh-CN" sz="2000">
                <a:latin typeface="华文仿宋" panose="02010600040101010101" pitchFamily="2" charset="-122"/>
                <a:ea typeface="华文仿宋" panose="02010600040101010101" pitchFamily="2" charset="-122"/>
                <a:cs typeface="华文仿宋" panose="02010600040101010101" pitchFamily="2" charset="-122"/>
              </a:rPr>
              <a:t>1</a:t>
            </a:r>
            <a:r>
              <a:rPr lang="zh-CN" altLang="en-US" sz="2000">
                <a:latin typeface="华文仿宋" panose="02010600040101010101" pitchFamily="2" charset="-122"/>
                <a:ea typeface="华文仿宋" panose="02010600040101010101" pitchFamily="2" charset="-122"/>
                <a:cs typeface="华文仿宋" panose="02010600040101010101" pitchFamily="2" charset="-122"/>
              </a:rPr>
              <a:t>）</a:t>
            </a:r>
            <a:r>
              <a:rPr lang="zh-CN" altLang="en-US" sz="2000">
                <a:solidFill>
                  <a:schemeClr val="tx1"/>
                </a:solidFill>
                <a:effectLst>
                  <a:outerShdw blurRad="38100" dist="19050" dir="2700000" algn="tl" rotWithShape="0">
                    <a:schemeClr val="dk1">
                      <a:alpha val="40000"/>
                    </a:schemeClr>
                  </a:outerShdw>
                </a:effectLst>
                <a:latin typeface="华文仿宋" panose="02010600040101010101" pitchFamily="2" charset="-122"/>
                <a:ea typeface="华文仿宋" panose="02010600040101010101" pitchFamily="2" charset="-122"/>
                <a:cs typeface="华文仿宋" panose="02010600040101010101" pitchFamily="2" charset="-122"/>
              </a:rPr>
              <a:t>预备知识</a:t>
            </a:r>
            <a:r>
              <a:rPr lang="zh-CN" altLang="en-US" sz="2000">
                <a:solidFill>
                  <a:schemeClr val="tx1"/>
                </a:solidFill>
                <a:effectLst>
                  <a:outerShdw blurRad="38100" dist="19050" dir="2700000" algn="tl" rotWithShape="0">
                    <a:schemeClr val="dk1">
                      <a:alpha val="40000"/>
                    </a:schemeClr>
                  </a:outerShdw>
                </a:effectLst>
              </a:rPr>
              <a:t>：</a:t>
            </a:r>
            <a:r>
              <a:rPr lang="zh-CN" altLang="en-US" sz="2000">
                <a:solidFill>
                  <a:schemeClr val="tx1"/>
                </a:solidFill>
                <a:effectLst>
                  <a:outerShdw blurRad="38100" dist="19050" dir="2700000" algn="tl" rotWithShape="0">
                    <a:schemeClr val="dk1">
                      <a:alpha val="40000"/>
                    </a:schemeClr>
                  </a:outerShdw>
                </a:effectLst>
                <a:latin typeface="华文仿宋" panose="02010600040101010101" pitchFamily="2" charset="-122"/>
                <a:ea typeface="华文仿宋" panose="02010600040101010101" pitchFamily="2" charset="-122"/>
                <a:cs typeface="华文仿宋" panose="02010600040101010101" pitchFamily="2" charset="-122"/>
              </a:rPr>
              <a:t>图</a:t>
            </a:r>
            <a:r>
              <a:rPr lang="en-US" altLang="zh-CN" sz="2000">
                <a:solidFill>
                  <a:schemeClr val="tx1"/>
                </a:solidFill>
                <a:effectLst>
                  <a:outerShdw blurRad="38100" dist="19050" dir="2700000" algn="tl" rotWithShape="0">
                    <a:schemeClr val="dk1">
                      <a:alpha val="40000"/>
                    </a:schemeClr>
                  </a:outerShdw>
                </a:effectLst>
                <a:latin typeface="华文仿宋" panose="02010600040101010101" pitchFamily="2" charset="-122"/>
                <a:ea typeface="华文仿宋" panose="02010600040101010101" pitchFamily="2" charset="-122"/>
                <a:cs typeface="华文仿宋" panose="02010600040101010101" pitchFamily="2" charset="-122"/>
              </a:rPr>
              <a:t>&amp;</a:t>
            </a:r>
            <a:r>
              <a:rPr lang="zh-CN" altLang="en-US" sz="2000">
                <a:solidFill>
                  <a:schemeClr val="tx1"/>
                </a:solidFill>
                <a:effectLst>
                  <a:outerShdw blurRad="38100" dist="19050" dir="2700000" algn="tl" rotWithShape="0">
                    <a:schemeClr val="dk1">
                      <a:alpha val="40000"/>
                    </a:schemeClr>
                  </a:outerShdw>
                </a:effectLst>
                <a:latin typeface="华文仿宋" panose="02010600040101010101" pitchFamily="2" charset="-122"/>
                <a:ea typeface="华文仿宋" panose="02010600040101010101" pitchFamily="2" charset="-122"/>
                <a:cs typeface="华文仿宋" panose="02010600040101010101" pitchFamily="2" charset="-122"/>
              </a:rPr>
              <a:t>超图：</a:t>
            </a:r>
            <a:endParaRPr lang="zh-CN" altLang="en-US" sz="2000">
              <a:latin typeface="华文仿宋" panose="02010600040101010101" pitchFamily="2" charset="-122"/>
              <a:ea typeface="华文仿宋" panose="02010600040101010101" pitchFamily="2" charset="-122"/>
              <a:cs typeface="华文仿宋" panose="02010600040101010101" pitchFamily="2" charset="-122"/>
            </a:endParaRPr>
          </a:p>
          <a:p>
            <a:endParaRPr lang="zh-CN" altLang="en-US" sz="2000">
              <a:latin typeface="华文仿宋" panose="02010600040101010101" pitchFamily="2" charset="-122"/>
              <a:ea typeface="华文仿宋" panose="02010600040101010101" pitchFamily="2" charset="-122"/>
              <a:cs typeface="华文仿宋" panose="02010600040101010101" pitchFamily="2" charset="-122"/>
            </a:endParaRPr>
          </a:p>
          <a:p>
            <a:r>
              <a:rPr lang="zh-CN" altLang="en-US" sz="2000">
                <a:latin typeface="华文仿宋" panose="02010600040101010101" pitchFamily="2" charset="-122"/>
                <a:ea typeface="华文仿宋" panose="02010600040101010101" pitchFamily="2" charset="-122"/>
                <a:cs typeface="华文仿宋" panose="02010600040101010101" pitchFamily="2" charset="-122"/>
              </a:rPr>
              <a:t>超图是一种泛化的图结构，包含一组节点和超边</a:t>
            </a:r>
            <a:endParaRPr lang="zh-CN" altLang="en-US" sz="2000">
              <a:latin typeface="华文仿宋" panose="02010600040101010101" pitchFamily="2" charset="-122"/>
              <a:ea typeface="华文仿宋" panose="02010600040101010101" pitchFamily="2" charset="-122"/>
              <a:cs typeface="华文仿宋" panose="02010600040101010101" pitchFamily="2" charset="-122"/>
            </a:endParaRPr>
          </a:p>
          <a:p>
            <a:endParaRPr lang="zh-CN" altLang="en-US" sz="2000">
              <a:latin typeface="华文仿宋" panose="02010600040101010101" pitchFamily="2" charset="-122"/>
              <a:ea typeface="华文仿宋" panose="02010600040101010101" pitchFamily="2" charset="-122"/>
              <a:cs typeface="华文仿宋" panose="02010600040101010101" pitchFamily="2" charset="-122"/>
            </a:endParaRPr>
          </a:p>
          <a:p>
            <a:r>
              <a:rPr lang="zh-CN" altLang="en-US" sz="2000">
                <a:latin typeface="华文仿宋" panose="02010600040101010101" pitchFamily="2" charset="-122"/>
                <a:ea typeface="华文仿宋" panose="02010600040101010101" pitchFamily="2" charset="-122"/>
                <a:cs typeface="华文仿宋" panose="02010600040101010101" pitchFamily="2" charset="-122"/>
              </a:rPr>
              <a:t>不同于简单图一条边包含两个节点，超边可以包含任意数量的节点。</a:t>
            </a:r>
            <a:endParaRPr lang="zh-CN" altLang="en-US" sz="2000">
              <a:latin typeface="华文仿宋" panose="02010600040101010101" pitchFamily="2" charset="-122"/>
              <a:ea typeface="华文仿宋" panose="02010600040101010101" pitchFamily="2" charset="-122"/>
              <a:cs typeface="华文仿宋" panose="02010600040101010101" pitchFamily="2" charset="-122"/>
            </a:endParaRPr>
          </a:p>
          <a:p>
            <a:endParaRPr lang="zh-CN" altLang="en-US" sz="2000">
              <a:latin typeface="华文仿宋" panose="02010600040101010101" pitchFamily="2" charset="-122"/>
              <a:ea typeface="华文仿宋" panose="02010600040101010101" pitchFamily="2" charset="-122"/>
              <a:cs typeface="华文仿宋" panose="02010600040101010101" pitchFamily="2" charset="-122"/>
            </a:endParaRPr>
          </a:p>
          <a:p>
            <a:r>
              <a:rPr lang="zh-CN" altLang="en-US" sz="2000">
                <a:latin typeface="华文仿宋" panose="02010600040101010101" pitchFamily="2" charset="-122"/>
                <a:ea typeface="华文仿宋" panose="02010600040101010101" pitchFamily="2" charset="-122"/>
                <a:cs typeface="华文仿宋" panose="02010600040101010101" pitchFamily="2" charset="-122"/>
              </a:rPr>
              <a:t>与只能建模对级连接关系的图结构相比，超图在建模复杂关系时具有显著优势</a:t>
            </a:r>
            <a:endParaRPr lang="zh-CN" altLang="en-US" sz="2000">
              <a:latin typeface="华文仿宋" panose="02010600040101010101" pitchFamily="2" charset="-122"/>
              <a:ea typeface="华文仿宋" panose="02010600040101010101" pitchFamily="2" charset="-122"/>
              <a:cs typeface="华文仿宋" panose="02010600040101010101" pitchFamily="2" charset="-122"/>
            </a:endParaRPr>
          </a:p>
          <a:p>
            <a:endParaRPr lang="zh-CN" altLang="en-US" sz="2000">
              <a:latin typeface="华文仿宋" panose="02010600040101010101" pitchFamily="2" charset="-122"/>
              <a:ea typeface="华文仿宋" panose="02010600040101010101" pitchFamily="2" charset="-122"/>
              <a:cs typeface="华文仿宋" panose="02010600040101010101" pitchFamily="2" charset="-122"/>
            </a:endParaRPr>
          </a:p>
          <a:p>
            <a:r>
              <a:rPr lang="zh-CN" altLang="en-US" sz="2000">
                <a:latin typeface="华文仿宋" panose="02010600040101010101" pitchFamily="2" charset="-122"/>
                <a:ea typeface="华文仿宋" panose="02010600040101010101" pitchFamily="2" charset="-122"/>
                <a:cs typeface="华文仿宋" panose="02010600040101010101" pitchFamily="2" charset="-122"/>
              </a:rPr>
              <a:t>每个超边连接多个顶点以反映区域间的多部分关系</a:t>
            </a:r>
            <a:r>
              <a:rPr lang="en-US" altLang="zh-CN" sz="2000">
                <a:latin typeface="华文仿宋" panose="02010600040101010101" pitchFamily="2" charset="-122"/>
                <a:ea typeface="华文仿宋" panose="02010600040101010101" pitchFamily="2" charset="-122"/>
                <a:cs typeface="华文仿宋" panose="02010600040101010101" pitchFamily="2" charset="-122"/>
              </a:rPr>
              <a:t>  (</a:t>
            </a:r>
            <a:r>
              <a:rPr lang="zh-CN" altLang="en-US" sz="2000">
                <a:latin typeface="华文仿宋" panose="02010600040101010101" pitchFamily="2" charset="-122"/>
                <a:ea typeface="华文仿宋" panose="02010600040101010101" pitchFamily="2" charset="-122"/>
                <a:cs typeface="华文仿宋" panose="02010600040101010101" pitchFamily="2" charset="-122"/>
              </a:rPr>
              <a:t>本文的超图是可学习的超图）</a:t>
            </a:r>
            <a:endParaRPr lang="zh-CN" altLang="en-US" sz="2000">
              <a:latin typeface="华文仿宋" panose="02010600040101010101" pitchFamily="2" charset="-122"/>
              <a:ea typeface="华文仿宋" panose="02010600040101010101" pitchFamily="2" charset="-122"/>
              <a:cs typeface="华文仿宋" panose="02010600040101010101" pitchFamily="2" charset="-122"/>
            </a:endParaRPr>
          </a:p>
        </p:txBody>
      </p:sp>
      <p:pic>
        <p:nvPicPr>
          <p:cNvPr id="6" name="图片 5" descr="7b0a20202020227069636672616d65646573223a20222670666d3830323037323136363626267370743131312626626474303026267764743235353026220a7d0a"/>
          <p:cNvPicPr>
            <a:picLocks noChangeAspect="1"/>
          </p:cNvPicPr>
          <p:nvPr/>
        </p:nvPicPr>
        <p:blipFill>
          <a:blip r:embed="rId2">
            <a:extLst>
              <a:ext uri="{BEBA8EAE-BF5A-486C-A8C5-ECC9F3942E4B}">
                <a14:imgProps xmlns:a14="http://schemas.microsoft.com/office/drawing/2010/main">
                  <a14:imgLayer r:embed="rId3"/>
                </a14:imgProps>
              </a:ext>
            </a:extLst>
          </a:blip>
          <a:srcRect/>
          <a:stretch>
            <a:fillRect/>
          </a:stretch>
        </p:blipFill>
        <p:spPr>
          <a:xfrm>
            <a:off x="6362700" y="1485265"/>
            <a:ext cx="5262245" cy="326834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500">
        <p:push dir="u"/>
      </p:transition>
    </mc:Choice>
    <mc:Fallback>
      <p:transition>
        <p:push dir="u"/>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p:cNvPicPr>
            <a:picLocks noChangeAspect="1"/>
          </p:cNvPicPr>
          <p:nvPr/>
        </p:nvPicPr>
        <p:blipFill>
          <a:blip r:embed="rId1"/>
          <a:srcRect l="600" t="1475" r="483" b="887"/>
          <a:stretch>
            <a:fillRect/>
          </a:stretch>
        </p:blipFill>
        <p:spPr>
          <a:xfrm>
            <a:off x="0" y="0"/>
            <a:ext cx="12192000" cy="6858000"/>
          </a:xfrm>
          <a:custGeom>
            <a:avLst/>
            <a:gdLst>
              <a:gd name="connsiteX0" fmla="*/ 0 w 12060000"/>
              <a:gd name="connsiteY0" fmla="*/ 0 h 6696000"/>
              <a:gd name="connsiteX1" fmla="*/ 12060000 w 12060000"/>
              <a:gd name="connsiteY1" fmla="*/ 0 h 6696000"/>
              <a:gd name="connsiteX2" fmla="*/ 12060000 w 12060000"/>
              <a:gd name="connsiteY2" fmla="*/ 6696000 h 6696000"/>
              <a:gd name="connsiteX3" fmla="*/ 0 w 12060000"/>
              <a:gd name="connsiteY3" fmla="*/ 6696000 h 6696000"/>
            </a:gdLst>
            <a:ahLst/>
            <a:cxnLst>
              <a:cxn ang="0">
                <a:pos x="connsiteX0" y="connsiteY0"/>
              </a:cxn>
              <a:cxn ang="0">
                <a:pos x="connsiteX1" y="connsiteY1"/>
              </a:cxn>
              <a:cxn ang="0">
                <a:pos x="connsiteX2" y="connsiteY2"/>
              </a:cxn>
              <a:cxn ang="0">
                <a:pos x="connsiteX3" y="connsiteY3"/>
              </a:cxn>
            </a:cxnLst>
            <a:rect l="l" t="t" r="r" b="b"/>
            <a:pathLst>
              <a:path w="12060000" h="6696000">
                <a:moveTo>
                  <a:pt x="0" y="0"/>
                </a:moveTo>
                <a:lnTo>
                  <a:pt x="12060000" y="0"/>
                </a:lnTo>
                <a:lnTo>
                  <a:pt x="12060000" y="6696000"/>
                </a:lnTo>
                <a:lnTo>
                  <a:pt x="0" y="6696000"/>
                </a:lnTo>
                <a:close/>
              </a:path>
            </a:pathLst>
          </a:custGeom>
        </p:spPr>
      </p:pic>
      <p:pic>
        <p:nvPicPr>
          <p:cNvPr id="2" name="图片 1" descr="7b0a20202020227069636672616d65646573223a20222670666d3837323037323136383126267370743131312626626474303026267764743235353026220a7d0a"/>
          <p:cNvPicPr>
            <a:picLocks noChangeAspect="1"/>
          </p:cNvPicPr>
          <p:nvPr/>
        </p:nvPicPr>
        <p:blipFill>
          <a:blip r:embed="rId2">
            <a:extLst>
              <a:ext uri="{BEBA8EAE-BF5A-486C-A8C5-ECC9F3942E4B}">
                <a14:imgProps xmlns:a14="http://schemas.microsoft.com/office/drawing/2010/main">
                  <a14:imgLayer r:embed="rId3"/>
                </a14:imgProps>
              </a:ext>
            </a:extLst>
          </a:blip>
          <a:srcRect/>
          <a:stretch>
            <a:fillRect/>
          </a:stretch>
        </p:blipFill>
        <p:spPr>
          <a:xfrm>
            <a:off x="6613525" y="568960"/>
            <a:ext cx="5112385" cy="3263265"/>
          </a:xfrm>
          <a:prstGeom prst="rect">
            <a:avLst/>
          </a:prstGeom>
        </p:spPr>
      </p:pic>
      <p:sp>
        <p:nvSpPr>
          <p:cNvPr id="4" name="文本框 3"/>
          <p:cNvSpPr txBox="1"/>
          <p:nvPr/>
        </p:nvSpPr>
        <p:spPr>
          <a:xfrm>
            <a:off x="689610" y="723265"/>
            <a:ext cx="5765800" cy="3169285"/>
          </a:xfrm>
          <a:prstGeom prst="rect">
            <a:avLst/>
          </a:prstGeom>
          <a:noFill/>
        </p:spPr>
        <p:txBody>
          <a:bodyPr wrap="square" rtlCol="0">
            <a:spAutoFit/>
          </a:bodyPr>
          <a:p>
            <a:r>
              <a:rPr lang="zh-CN" altLang="en-US" sz="2000">
                <a:latin typeface="华文仿宋" panose="02010600040101010101" pitchFamily="2" charset="-122"/>
                <a:ea typeface="华文仿宋" panose="02010600040101010101" pitchFamily="2" charset="-122"/>
                <a:cs typeface="华文仿宋" panose="02010600040101010101" pitchFamily="2" charset="-122"/>
              </a:rPr>
              <a:t>（</a:t>
            </a:r>
            <a:r>
              <a:rPr lang="en-US" altLang="zh-CN" sz="2000">
                <a:latin typeface="华文仿宋" panose="02010600040101010101" pitchFamily="2" charset="-122"/>
                <a:ea typeface="华文仿宋" panose="02010600040101010101" pitchFamily="2" charset="-122"/>
                <a:cs typeface="华文仿宋" panose="02010600040101010101" pitchFamily="2" charset="-122"/>
              </a:rPr>
              <a:t>2</a:t>
            </a:r>
            <a:r>
              <a:rPr lang="zh-CN" altLang="en-US" sz="2000">
                <a:latin typeface="华文仿宋" panose="02010600040101010101" pitchFamily="2" charset="-122"/>
                <a:ea typeface="华文仿宋" panose="02010600040101010101" pitchFamily="2" charset="-122"/>
                <a:cs typeface="华文仿宋" panose="02010600040101010101" pitchFamily="2" charset="-122"/>
              </a:rPr>
              <a:t>）：</a:t>
            </a:r>
            <a:r>
              <a:rPr lang="en-US" altLang="zh-CN" sz="2000">
                <a:solidFill>
                  <a:schemeClr val="tx1"/>
                </a:solidFill>
                <a:effectLst>
                  <a:outerShdw blurRad="38100" dist="19050" dir="2700000" algn="tl" rotWithShape="0">
                    <a:schemeClr val="dk1">
                      <a:alpha val="40000"/>
                    </a:schemeClr>
                  </a:outerShdw>
                </a:effectLst>
                <a:latin typeface="华文仿宋" panose="02010600040101010101" pitchFamily="2" charset="-122"/>
                <a:ea typeface="华文仿宋" panose="02010600040101010101" pitchFamily="2" charset="-122"/>
                <a:cs typeface="华文仿宋" panose="02010600040101010101" pitchFamily="2" charset="-122"/>
              </a:rPr>
              <a:t>GPT-ST</a:t>
            </a:r>
            <a:r>
              <a:rPr lang="zh-CN" altLang="en-US" sz="2000">
                <a:solidFill>
                  <a:schemeClr val="tx1"/>
                </a:solidFill>
                <a:effectLst>
                  <a:outerShdw blurRad="38100" dist="19050" dir="2700000" algn="tl" rotWithShape="0">
                    <a:schemeClr val="dk1">
                      <a:alpha val="40000"/>
                    </a:schemeClr>
                  </a:outerShdw>
                </a:effectLst>
                <a:latin typeface="华文仿宋" panose="02010600040101010101" pitchFamily="2" charset="-122"/>
                <a:ea typeface="华文仿宋" panose="02010600040101010101" pitchFamily="2" charset="-122"/>
                <a:cs typeface="华文仿宋" panose="02010600040101010101" pitchFamily="2" charset="-122"/>
              </a:rPr>
              <a:t>的整体工作流程：</a:t>
            </a:r>
            <a:endParaRPr lang="zh-CN" altLang="en-US" sz="2000">
              <a:latin typeface="华文仿宋" panose="02010600040101010101" pitchFamily="2" charset="-122"/>
              <a:ea typeface="华文仿宋" panose="02010600040101010101" pitchFamily="2" charset="-122"/>
              <a:cs typeface="华文仿宋" panose="02010600040101010101" pitchFamily="2" charset="-122"/>
            </a:endParaRPr>
          </a:p>
          <a:p>
            <a:endParaRPr lang="zh-CN" altLang="en-US" sz="2000">
              <a:latin typeface="华文仿宋" panose="02010600040101010101" pitchFamily="2" charset="-122"/>
              <a:ea typeface="华文仿宋" panose="02010600040101010101" pitchFamily="2" charset="-122"/>
              <a:cs typeface="华文仿宋" panose="02010600040101010101" pitchFamily="2" charset="-122"/>
            </a:endParaRPr>
          </a:p>
          <a:p>
            <a:pPr marL="342900" indent="-342900">
              <a:buFont typeface="Wingdings" panose="05000000000000000000" charset="0"/>
              <a:buChar char="l"/>
            </a:pPr>
            <a:r>
              <a:rPr lang="en-US" altLang="zh-CN" sz="2000">
                <a:latin typeface="华文仿宋" panose="02010600040101010101" pitchFamily="2" charset="-122"/>
                <a:ea typeface="华文仿宋" panose="02010600040101010101" pitchFamily="2" charset="-122"/>
                <a:cs typeface="华文仿宋" panose="02010600040101010101" pitchFamily="2" charset="-122"/>
              </a:rPr>
              <a:t> </a:t>
            </a:r>
            <a:r>
              <a:rPr lang="zh-CN" altLang="en-US" sz="2000">
                <a:latin typeface="华文仿宋" panose="02010600040101010101" pitchFamily="2" charset="-122"/>
                <a:ea typeface="华文仿宋" panose="02010600040101010101" pitchFamily="2" charset="-122"/>
                <a:cs typeface="华文仿宋" panose="02010600040101010101" pitchFamily="2" charset="-122"/>
              </a:rPr>
              <a:t>预训练阶段：</a:t>
            </a:r>
            <a:endParaRPr lang="zh-CN" altLang="en-US" sz="2000">
              <a:latin typeface="华文仿宋" panose="02010600040101010101" pitchFamily="2" charset="-122"/>
              <a:ea typeface="华文仿宋" panose="02010600040101010101" pitchFamily="2" charset="-122"/>
              <a:cs typeface="华文仿宋" panose="02010600040101010101" pitchFamily="2" charset="-122"/>
            </a:endParaRPr>
          </a:p>
          <a:p>
            <a:pPr marL="342900" indent="-342900">
              <a:buFont typeface="Wingdings" panose="05000000000000000000" charset="0"/>
              <a:buChar char="l"/>
            </a:pPr>
            <a:endParaRPr lang="zh-CN" altLang="en-US" sz="2000">
              <a:latin typeface="华文仿宋" panose="02010600040101010101" pitchFamily="2" charset="-122"/>
              <a:ea typeface="华文仿宋" panose="02010600040101010101" pitchFamily="2" charset="-122"/>
              <a:cs typeface="华文仿宋" panose="02010600040101010101" pitchFamily="2" charset="-122"/>
            </a:endParaRPr>
          </a:p>
          <a:p>
            <a:pPr indent="0">
              <a:buFont typeface="Arial" panose="020B0604020202020204" pitchFamily="34" charset="0"/>
              <a:buChar char="•"/>
            </a:pPr>
            <a:r>
              <a:rPr lang="en-US" altLang="zh-CN" sz="2000">
                <a:latin typeface="华文仿宋" panose="02010600040101010101" pitchFamily="2" charset="-122"/>
                <a:ea typeface="华文仿宋" panose="02010600040101010101" pitchFamily="2" charset="-122"/>
                <a:cs typeface="华文仿宋" panose="02010600040101010101" pitchFamily="2" charset="-122"/>
              </a:rPr>
              <a:t> </a:t>
            </a:r>
            <a:r>
              <a:rPr lang="zh-CN" altLang="en-US" sz="2000">
                <a:latin typeface="华文仿宋" panose="02010600040101010101" pitchFamily="2" charset="-122"/>
                <a:ea typeface="华文仿宋" panose="02010600040101010101" pitchFamily="2" charset="-122"/>
                <a:cs typeface="华文仿宋" panose="02010600040101010101" pitchFamily="2" charset="-122"/>
              </a:rPr>
              <a:t>采用掩码自编码（</a:t>
            </a:r>
            <a:r>
              <a:rPr lang="en-US" altLang="zh-CN" sz="2000">
                <a:latin typeface="华文仿宋" panose="02010600040101010101" pitchFamily="2" charset="-122"/>
                <a:ea typeface="华文仿宋" panose="02010600040101010101" pitchFamily="2" charset="-122"/>
                <a:cs typeface="华文仿宋" panose="02010600040101010101" pitchFamily="2" charset="-122"/>
              </a:rPr>
              <a:t>MAE</a:t>
            </a:r>
            <a:r>
              <a:rPr lang="zh-CN" altLang="en-US" sz="2000">
                <a:latin typeface="华文仿宋" panose="02010600040101010101" pitchFamily="2" charset="-122"/>
                <a:ea typeface="华文仿宋" panose="02010600040101010101" pitchFamily="2" charset="-122"/>
                <a:cs typeface="华文仿宋" panose="02010600040101010101" pitchFamily="2" charset="-122"/>
              </a:rPr>
              <a:t>）任务</a:t>
            </a:r>
            <a:r>
              <a:rPr lang="zh-CN" altLang="en-US" sz="2000">
                <a:latin typeface="华文仿宋" panose="02010600040101010101" pitchFamily="2" charset="-122"/>
                <a:ea typeface="华文仿宋" panose="02010600040101010101" pitchFamily="2" charset="-122"/>
                <a:cs typeface="华文仿宋" panose="02010600040101010101" pitchFamily="2" charset="-122"/>
              </a:rPr>
              <a:t>作为训练目标</a:t>
            </a:r>
            <a:endParaRPr lang="zh-CN" altLang="en-US" sz="2000">
              <a:latin typeface="华文仿宋" panose="02010600040101010101" pitchFamily="2" charset="-122"/>
              <a:ea typeface="华文仿宋" panose="02010600040101010101" pitchFamily="2" charset="-122"/>
              <a:cs typeface="华文仿宋" panose="02010600040101010101" pitchFamily="2" charset="-122"/>
            </a:endParaRPr>
          </a:p>
          <a:p>
            <a:pPr indent="0">
              <a:buFont typeface="Arial" panose="020B0604020202020204" pitchFamily="34" charset="0"/>
              <a:buChar char="•"/>
            </a:pPr>
            <a:endParaRPr lang="zh-CN" altLang="en-US" sz="2000">
              <a:latin typeface="华文仿宋" panose="02010600040101010101" pitchFamily="2" charset="-122"/>
              <a:ea typeface="华文仿宋" panose="02010600040101010101" pitchFamily="2" charset="-122"/>
              <a:cs typeface="华文仿宋" panose="02010600040101010101" pitchFamily="2" charset="-122"/>
            </a:endParaRPr>
          </a:p>
          <a:p>
            <a:pPr indent="0">
              <a:buFont typeface="Arial" panose="020B0604020202020204" pitchFamily="34" charset="0"/>
              <a:buChar char="•"/>
            </a:pPr>
            <a:r>
              <a:rPr lang="zh-CN" altLang="en-US" sz="2000">
                <a:latin typeface="华文仿宋" panose="02010600040101010101" pitchFamily="2" charset="-122"/>
                <a:ea typeface="华文仿宋" panose="02010600040101010101" pitchFamily="2" charset="-122"/>
                <a:cs typeface="华文仿宋" panose="02010600040101010101" pitchFamily="2" charset="-122"/>
              </a:rPr>
              <a:t> </a:t>
            </a:r>
            <a:r>
              <a:rPr lang="en-US" altLang="zh-CN" sz="2000">
                <a:latin typeface="华文仿宋" panose="02010600040101010101" pitchFamily="2" charset="-122"/>
                <a:ea typeface="华文仿宋" panose="02010600040101010101" pitchFamily="2" charset="-122"/>
                <a:cs typeface="华文仿宋" panose="02010600040101010101" pitchFamily="2" charset="-122"/>
              </a:rPr>
              <a:t> </a:t>
            </a:r>
            <a:r>
              <a:rPr lang="zh-CN" altLang="en-US" sz="2000">
                <a:latin typeface="华文仿宋" panose="02010600040101010101" pitchFamily="2" charset="-122"/>
                <a:ea typeface="华文仿宋" panose="02010600040101010101" pitchFamily="2" charset="-122"/>
                <a:cs typeface="华文仿宋" panose="02010600040101010101" pitchFamily="2" charset="-122"/>
              </a:rPr>
              <a:t>通过学习一个时空表示函数,根据未被掩码的信息重构被掩码的时空数据</a:t>
            </a:r>
            <a:r>
              <a:rPr lang="en-US" altLang="zh-CN" sz="2000">
                <a:latin typeface="华文仿宋" panose="02010600040101010101" pitchFamily="2" charset="-122"/>
                <a:ea typeface="华文仿宋" panose="02010600040101010101" pitchFamily="2" charset="-122"/>
                <a:cs typeface="华文仿宋" panose="02010600040101010101" pitchFamily="2" charset="-122"/>
              </a:rPr>
              <a:t> </a:t>
            </a:r>
            <a:r>
              <a:rPr lang="zh-CN" altLang="en-US" sz="2000">
                <a:latin typeface="华文仿宋" panose="02010600040101010101" pitchFamily="2" charset="-122"/>
                <a:ea typeface="华文仿宋" panose="02010600040101010101" pitchFamily="2" charset="-122"/>
                <a:cs typeface="华文仿宋" panose="02010600040101010101" pitchFamily="2" charset="-122"/>
              </a:rPr>
              <a:t>。</a:t>
            </a:r>
            <a:endParaRPr lang="zh-CN" altLang="en-US" sz="2000">
              <a:latin typeface="华文仿宋" panose="02010600040101010101" pitchFamily="2" charset="-122"/>
              <a:ea typeface="华文仿宋" panose="02010600040101010101" pitchFamily="2" charset="-122"/>
              <a:cs typeface="华文仿宋" panose="02010600040101010101" pitchFamily="2" charset="-122"/>
            </a:endParaRPr>
          </a:p>
          <a:p>
            <a:endParaRPr lang="zh-CN" altLang="en-US" sz="2000">
              <a:latin typeface="华文仿宋" panose="02010600040101010101" pitchFamily="2" charset="-122"/>
              <a:ea typeface="华文仿宋" panose="02010600040101010101" pitchFamily="2" charset="-122"/>
              <a:cs typeface="华文仿宋" panose="02010600040101010101" pitchFamily="2" charset="-122"/>
            </a:endParaRPr>
          </a:p>
          <a:p>
            <a:endParaRPr lang="zh-CN" altLang="en-US" sz="2000">
              <a:latin typeface="华文仿宋" panose="02010600040101010101" pitchFamily="2" charset="-122"/>
              <a:ea typeface="华文仿宋" panose="02010600040101010101" pitchFamily="2" charset="-122"/>
              <a:cs typeface="华文仿宋" panose="02010600040101010101" pitchFamily="2" charset="-122"/>
            </a:endParaRPr>
          </a:p>
        </p:txBody>
      </p:sp>
      <p:pic>
        <p:nvPicPr>
          <p:cNvPr id="5" name="图片 4" descr="屏幕截图 2024-10-18 183539"/>
          <p:cNvPicPr>
            <a:picLocks noChangeAspect="1"/>
          </p:cNvPicPr>
          <p:nvPr/>
        </p:nvPicPr>
        <p:blipFill>
          <a:blip r:embed="rId4"/>
          <a:stretch>
            <a:fillRect/>
          </a:stretch>
        </p:blipFill>
        <p:spPr>
          <a:xfrm>
            <a:off x="434340" y="3292475"/>
            <a:ext cx="6178550" cy="540385"/>
          </a:xfrm>
          <a:prstGeom prst="rect">
            <a:avLst/>
          </a:prstGeom>
        </p:spPr>
      </p:pic>
      <p:sp>
        <p:nvSpPr>
          <p:cNvPr id="6" name="文本框 5"/>
          <p:cNvSpPr txBox="1"/>
          <p:nvPr/>
        </p:nvSpPr>
        <p:spPr>
          <a:xfrm>
            <a:off x="689610" y="4000500"/>
            <a:ext cx="10922000" cy="1938020"/>
          </a:xfrm>
          <a:prstGeom prst="rect">
            <a:avLst/>
          </a:prstGeom>
          <a:noFill/>
        </p:spPr>
        <p:txBody>
          <a:bodyPr wrap="square" rtlCol="0">
            <a:spAutoFit/>
          </a:bodyPr>
          <a:p>
            <a:pPr marL="342900" indent="-342900">
              <a:buFont typeface="Wingdings" panose="05000000000000000000" charset="0"/>
              <a:buChar char="l"/>
            </a:pPr>
            <a:r>
              <a:rPr lang="en-US" altLang="zh-CN" sz="2000"/>
              <a:t> </a:t>
            </a:r>
            <a:r>
              <a:rPr lang="zh-CN" altLang="en-US" sz="2000">
                <a:latin typeface="华文仿宋" panose="02010600040101010101" pitchFamily="2" charset="-122"/>
                <a:ea typeface="华文仿宋" panose="02010600040101010101" pitchFamily="2" charset="-122"/>
              </a:rPr>
              <a:t>下游任务阶段：</a:t>
            </a:r>
            <a:endParaRPr lang="zh-CN" altLang="en-US" sz="2000">
              <a:latin typeface="华文仿宋" panose="02010600040101010101" pitchFamily="2" charset="-122"/>
              <a:ea typeface="华文仿宋" panose="02010600040101010101" pitchFamily="2" charset="-122"/>
            </a:endParaRPr>
          </a:p>
          <a:p>
            <a:pPr marL="342900" indent="-342900">
              <a:buFont typeface="Wingdings" panose="05000000000000000000" charset="0"/>
              <a:buChar char="l"/>
            </a:pPr>
            <a:endParaRPr lang="zh-CN" altLang="en-US" sz="2000">
              <a:latin typeface="华文仿宋" panose="02010600040101010101" pitchFamily="2" charset="-122"/>
              <a:ea typeface="华文仿宋" panose="02010600040101010101" pitchFamily="2" charset="-122"/>
            </a:endParaRPr>
          </a:p>
          <a:p>
            <a:pPr indent="0">
              <a:buFont typeface="Wingdings" panose="05000000000000000000" charset="0"/>
              <a:buNone/>
            </a:pPr>
            <a:r>
              <a:rPr lang="zh-CN" altLang="en-US" sz="2000">
                <a:latin typeface="华文仿宋" panose="02010600040101010101" pitchFamily="2" charset="-122"/>
                <a:ea typeface="华文仿宋" panose="02010600040101010101" pitchFamily="2" charset="-122"/>
              </a:rPr>
              <a:t>预训练模型产生高质量的时空表示，以促进下游的预测任务</a:t>
            </a:r>
            <a:endParaRPr lang="zh-CN" altLang="en-US" sz="2000">
              <a:latin typeface="华文仿宋" panose="02010600040101010101" pitchFamily="2" charset="-122"/>
              <a:ea typeface="华文仿宋" panose="02010600040101010101" pitchFamily="2" charset="-122"/>
            </a:endParaRPr>
          </a:p>
          <a:p>
            <a:pPr marL="342900" indent="-342900">
              <a:buFont typeface="Wingdings" panose="05000000000000000000" charset="0"/>
              <a:buChar char="l"/>
            </a:pPr>
            <a:endParaRPr lang="zh-CN" altLang="en-US" sz="2000">
              <a:latin typeface="华文仿宋" panose="02010600040101010101" pitchFamily="2" charset="-122"/>
              <a:ea typeface="华文仿宋" panose="02010600040101010101" pitchFamily="2" charset="-122"/>
            </a:endParaRPr>
          </a:p>
          <a:p>
            <a:pPr indent="0">
              <a:buFont typeface="Wingdings" panose="05000000000000000000" charset="0"/>
              <a:buNone/>
            </a:pPr>
            <a:endParaRPr lang="zh-CN" altLang="en-US" sz="2000"/>
          </a:p>
          <a:p>
            <a:pPr marL="342900" indent="-342900">
              <a:buFont typeface="Wingdings" panose="05000000000000000000" charset="0"/>
              <a:buChar char="l"/>
            </a:pPr>
            <a:endParaRPr lang="zh-CN" altLang="en-US" sz="2000"/>
          </a:p>
        </p:txBody>
      </p:sp>
      <p:pic>
        <p:nvPicPr>
          <p:cNvPr id="7" name="图片 6" descr="屏幕截图 2024-10-18 183935"/>
          <p:cNvPicPr>
            <a:picLocks noChangeAspect="1"/>
          </p:cNvPicPr>
          <p:nvPr/>
        </p:nvPicPr>
        <p:blipFill>
          <a:blip r:embed="rId5"/>
          <a:stretch>
            <a:fillRect/>
          </a:stretch>
        </p:blipFill>
        <p:spPr>
          <a:xfrm>
            <a:off x="914400" y="5143500"/>
            <a:ext cx="5697855" cy="63500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500">
        <p:push dir="u"/>
      </p:transition>
    </mc:Choice>
    <mc:Fallback>
      <p:transition>
        <p:push dir="u"/>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p:cNvPicPr>
            <a:picLocks noChangeAspect="1"/>
          </p:cNvPicPr>
          <p:nvPr/>
        </p:nvPicPr>
        <p:blipFill>
          <a:blip r:embed="rId1"/>
          <a:srcRect l="600" t="1475" r="483" b="887"/>
          <a:stretch>
            <a:fillRect/>
          </a:stretch>
        </p:blipFill>
        <p:spPr>
          <a:xfrm>
            <a:off x="0" y="0"/>
            <a:ext cx="12192000" cy="6858000"/>
          </a:xfrm>
          <a:custGeom>
            <a:avLst/>
            <a:gdLst>
              <a:gd name="connsiteX0" fmla="*/ 0 w 12060000"/>
              <a:gd name="connsiteY0" fmla="*/ 0 h 6696000"/>
              <a:gd name="connsiteX1" fmla="*/ 12060000 w 12060000"/>
              <a:gd name="connsiteY1" fmla="*/ 0 h 6696000"/>
              <a:gd name="connsiteX2" fmla="*/ 12060000 w 12060000"/>
              <a:gd name="connsiteY2" fmla="*/ 6696000 h 6696000"/>
              <a:gd name="connsiteX3" fmla="*/ 0 w 12060000"/>
              <a:gd name="connsiteY3" fmla="*/ 6696000 h 6696000"/>
            </a:gdLst>
            <a:ahLst/>
            <a:cxnLst>
              <a:cxn ang="0">
                <a:pos x="connsiteX0" y="connsiteY0"/>
              </a:cxn>
              <a:cxn ang="0">
                <a:pos x="connsiteX1" y="connsiteY1"/>
              </a:cxn>
              <a:cxn ang="0">
                <a:pos x="connsiteX2" y="connsiteY2"/>
              </a:cxn>
              <a:cxn ang="0">
                <a:pos x="connsiteX3" y="connsiteY3"/>
              </a:cxn>
            </a:cxnLst>
            <a:rect l="l" t="t" r="r" b="b"/>
            <a:pathLst>
              <a:path w="12060000" h="6696000">
                <a:moveTo>
                  <a:pt x="0" y="0"/>
                </a:moveTo>
                <a:lnTo>
                  <a:pt x="12060000" y="0"/>
                </a:lnTo>
                <a:lnTo>
                  <a:pt x="12060000" y="6696000"/>
                </a:lnTo>
                <a:lnTo>
                  <a:pt x="0" y="6696000"/>
                </a:lnTo>
                <a:close/>
              </a:path>
            </a:pathLst>
          </a:custGeom>
          <a:ln>
            <a:solidFill>
              <a:srgbClr val="1E1E20"/>
            </a:solidFill>
          </a:ln>
        </p:spPr>
      </p:pic>
      <p:sp>
        <p:nvSpPr>
          <p:cNvPr id="2" name="文本框 1"/>
          <p:cNvSpPr txBox="1"/>
          <p:nvPr/>
        </p:nvSpPr>
        <p:spPr>
          <a:xfrm>
            <a:off x="808355" y="613410"/>
            <a:ext cx="3886200" cy="398780"/>
          </a:xfrm>
          <a:prstGeom prst="rect">
            <a:avLst/>
          </a:prstGeom>
          <a:noFill/>
        </p:spPr>
        <p:txBody>
          <a:bodyPr wrap="square" rtlCol="0">
            <a:spAutoFit/>
          </a:bodyPr>
          <a:p>
            <a:r>
              <a:rPr lang="zh-CN" altLang="en-US" sz="2000">
                <a:solidFill>
                  <a:schemeClr val="tx1"/>
                </a:solidFill>
                <a:effectLst>
                  <a:outerShdw blurRad="38100" dist="19050" dir="2700000" algn="tl" rotWithShape="0">
                    <a:schemeClr val="dk1">
                      <a:alpha val="40000"/>
                    </a:schemeClr>
                  </a:outerShdw>
                </a:effectLst>
                <a:latin typeface="华文仿宋" panose="02010600040101010101" pitchFamily="2" charset="-122"/>
                <a:ea typeface="华文仿宋" panose="02010600040101010101" pitchFamily="2" charset="-122"/>
                <a:cs typeface="华文仿宋" panose="02010600040101010101" pitchFamily="2" charset="-122"/>
              </a:rPr>
              <a:t>（</a:t>
            </a:r>
            <a:r>
              <a:rPr lang="en-US" altLang="zh-CN" sz="2000">
                <a:solidFill>
                  <a:schemeClr val="tx1"/>
                </a:solidFill>
                <a:effectLst>
                  <a:outerShdw blurRad="38100" dist="19050" dir="2700000" algn="tl" rotWithShape="0">
                    <a:schemeClr val="dk1">
                      <a:alpha val="40000"/>
                    </a:schemeClr>
                  </a:outerShdw>
                </a:effectLst>
                <a:latin typeface="华文仿宋" panose="02010600040101010101" pitchFamily="2" charset="-122"/>
                <a:ea typeface="华文仿宋" panose="02010600040101010101" pitchFamily="2" charset="-122"/>
                <a:cs typeface="华文仿宋" panose="02010600040101010101" pitchFamily="2" charset="-122"/>
              </a:rPr>
              <a:t>3</a:t>
            </a:r>
            <a:r>
              <a:rPr lang="zh-CN" altLang="en-US" sz="2000">
                <a:solidFill>
                  <a:schemeClr val="tx1"/>
                </a:solidFill>
                <a:effectLst>
                  <a:outerShdw blurRad="38100" dist="19050" dir="2700000" algn="tl" rotWithShape="0">
                    <a:schemeClr val="dk1">
                      <a:alpha val="40000"/>
                    </a:schemeClr>
                  </a:outerShdw>
                </a:effectLst>
                <a:latin typeface="华文仿宋" panose="02010600040101010101" pitchFamily="2" charset="-122"/>
                <a:ea typeface="华文仿宋" panose="02010600040101010101" pitchFamily="2" charset="-122"/>
                <a:cs typeface="华文仿宋" panose="02010600040101010101" pitchFamily="2" charset="-122"/>
              </a:rPr>
              <a:t>）：</a:t>
            </a:r>
            <a:r>
              <a:rPr lang="en-US" altLang="zh-CN" sz="2000">
                <a:solidFill>
                  <a:schemeClr val="tx1"/>
                </a:solidFill>
                <a:effectLst>
                  <a:outerShdw blurRad="38100" dist="19050" dir="2700000" algn="tl" rotWithShape="0">
                    <a:schemeClr val="dk1">
                      <a:alpha val="40000"/>
                    </a:schemeClr>
                  </a:outerShdw>
                </a:effectLst>
                <a:latin typeface="华文仿宋" panose="02010600040101010101" pitchFamily="2" charset="-122"/>
                <a:ea typeface="华文仿宋" panose="02010600040101010101" pitchFamily="2" charset="-122"/>
                <a:cs typeface="华文仿宋" panose="02010600040101010101" pitchFamily="2" charset="-122"/>
              </a:rPr>
              <a:t>GPT-ST</a:t>
            </a:r>
            <a:r>
              <a:rPr lang="zh-CN" altLang="en-US" sz="2000">
                <a:solidFill>
                  <a:schemeClr val="tx1"/>
                </a:solidFill>
                <a:effectLst>
                  <a:outerShdw blurRad="38100" dist="19050" dir="2700000" algn="tl" rotWithShape="0">
                    <a:schemeClr val="dk1">
                      <a:alpha val="40000"/>
                    </a:schemeClr>
                  </a:outerShdw>
                </a:effectLst>
                <a:latin typeface="华文仿宋" panose="02010600040101010101" pitchFamily="2" charset="-122"/>
                <a:ea typeface="华文仿宋" panose="02010600040101010101" pitchFamily="2" charset="-122"/>
                <a:cs typeface="华文仿宋" panose="02010600040101010101" pitchFamily="2" charset="-122"/>
              </a:rPr>
              <a:t>的技术细节</a:t>
            </a:r>
            <a:endParaRPr lang="zh-CN" altLang="en-US" sz="2000">
              <a:solidFill>
                <a:schemeClr val="tx1"/>
              </a:solidFill>
              <a:effectLst>
                <a:outerShdw blurRad="38100" dist="19050" dir="2700000" algn="tl" rotWithShape="0">
                  <a:schemeClr val="dk1">
                    <a:alpha val="40000"/>
                  </a:schemeClr>
                </a:outerShdw>
              </a:effectLst>
              <a:latin typeface="华文仿宋" panose="02010600040101010101" pitchFamily="2" charset="-122"/>
              <a:ea typeface="华文仿宋" panose="02010600040101010101" pitchFamily="2" charset="-122"/>
              <a:cs typeface="华文仿宋" panose="02010600040101010101" pitchFamily="2" charset="-122"/>
            </a:endParaRPr>
          </a:p>
        </p:txBody>
      </p:sp>
      <p:pic>
        <p:nvPicPr>
          <p:cNvPr id="4" name="图片 3" descr="屏幕截图 2024-10-18 184918"/>
          <p:cNvPicPr>
            <a:picLocks noChangeAspect="1"/>
          </p:cNvPicPr>
          <p:nvPr/>
        </p:nvPicPr>
        <p:blipFill>
          <a:blip r:embed="rId2"/>
          <a:stretch>
            <a:fillRect/>
          </a:stretch>
        </p:blipFill>
        <p:spPr>
          <a:xfrm>
            <a:off x="4141470" y="438150"/>
            <a:ext cx="7397750" cy="2552700"/>
          </a:xfrm>
          <a:prstGeom prst="rect">
            <a:avLst/>
          </a:prstGeom>
        </p:spPr>
      </p:pic>
      <p:sp>
        <p:nvSpPr>
          <p:cNvPr id="5" name="文本框 4"/>
          <p:cNvSpPr txBox="1"/>
          <p:nvPr/>
        </p:nvSpPr>
        <p:spPr>
          <a:xfrm>
            <a:off x="732155" y="1138555"/>
            <a:ext cx="3446145" cy="2245360"/>
          </a:xfrm>
          <a:prstGeom prst="rect">
            <a:avLst/>
          </a:prstGeom>
          <a:noFill/>
        </p:spPr>
        <p:txBody>
          <a:bodyPr wrap="square" rtlCol="0">
            <a:spAutoFit/>
          </a:bodyPr>
          <a:p>
            <a:pPr marL="342900" indent="-342900">
              <a:buFont typeface="Wingdings" panose="05000000000000000000" charset="0"/>
              <a:buChar char="l"/>
            </a:pPr>
            <a:r>
              <a:rPr lang="zh-CN" altLang="en-US" sz="2000">
                <a:latin typeface="华文仿宋" panose="02010600040101010101" pitchFamily="2" charset="-122"/>
                <a:ea typeface="华文仿宋" panose="02010600040101010101" pitchFamily="2" charset="-122"/>
              </a:rPr>
              <a:t>定制时间</a:t>
            </a:r>
            <a:r>
              <a:rPr lang="zh-CN" altLang="en-US" sz="2000">
                <a:latin typeface="华文仿宋" panose="02010600040101010101" pitchFamily="2" charset="-122"/>
                <a:ea typeface="华文仿宋" panose="02010600040101010101" pitchFamily="2" charset="-122"/>
              </a:rPr>
              <a:t>模式编码器</a:t>
            </a:r>
            <a:endParaRPr lang="zh-CN" altLang="en-US" sz="2000">
              <a:latin typeface="华文仿宋" panose="02010600040101010101" pitchFamily="2" charset="-122"/>
              <a:ea typeface="华文仿宋" panose="02010600040101010101" pitchFamily="2" charset="-122"/>
            </a:endParaRPr>
          </a:p>
          <a:p>
            <a:pPr marL="342900" indent="-342900">
              <a:buFont typeface="Wingdings" panose="05000000000000000000" charset="0"/>
              <a:buChar char="l"/>
            </a:pPr>
            <a:endParaRPr lang="zh-CN" altLang="en-US" sz="2000">
              <a:latin typeface="华文仿宋" panose="02010600040101010101" pitchFamily="2" charset="-122"/>
              <a:ea typeface="华文仿宋" panose="02010600040101010101" pitchFamily="2" charset="-122"/>
            </a:endParaRPr>
          </a:p>
          <a:p>
            <a:pPr marL="342900" indent="-342900">
              <a:buFont typeface="Arial" panose="020B0604020202020204" pitchFamily="34" charset="0"/>
              <a:buChar char="•"/>
            </a:pPr>
            <a:r>
              <a:rPr lang="zh-CN" altLang="en-US" sz="2000">
                <a:highlight>
                  <a:srgbClr val="FFFF00"/>
                </a:highlight>
                <a:latin typeface="华文仿宋" panose="02010600040101010101" pitchFamily="2" charset="-122"/>
                <a:ea typeface="华文仿宋" panose="02010600040101010101" pitchFamily="2" charset="-122"/>
              </a:rPr>
              <a:t>初始嵌入层</a:t>
            </a:r>
            <a:r>
              <a:rPr lang="zh-CN" altLang="en-US" sz="2000">
                <a:latin typeface="华文仿宋" panose="02010600040101010101" pitchFamily="2" charset="-122"/>
                <a:ea typeface="华文仿宋" panose="02010600040101010101" pitchFamily="2" charset="-122"/>
              </a:rPr>
              <a:t>：</a:t>
            </a:r>
            <a:endParaRPr lang="zh-CN" altLang="en-US" sz="2000">
              <a:latin typeface="华文仿宋" panose="02010600040101010101" pitchFamily="2" charset="-122"/>
              <a:ea typeface="华文仿宋" panose="02010600040101010101" pitchFamily="2" charset="-122"/>
            </a:endParaRPr>
          </a:p>
          <a:p>
            <a:pPr indent="0">
              <a:buFont typeface="Arial" panose="020B0604020202020204" pitchFamily="34" charset="0"/>
              <a:buNone/>
            </a:pPr>
            <a:endParaRPr lang="zh-CN" altLang="en-US" sz="2000">
              <a:latin typeface="华文仿宋" panose="02010600040101010101" pitchFamily="2" charset="-122"/>
              <a:ea typeface="华文仿宋" panose="02010600040101010101" pitchFamily="2" charset="-122"/>
            </a:endParaRPr>
          </a:p>
          <a:p>
            <a:pPr indent="0">
              <a:buFont typeface="Arial" panose="020B0604020202020204" pitchFamily="34" charset="0"/>
              <a:buNone/>
            </a:pPr>
            <a:r>
              <a:rPr lang="zh-CN" altLang="en-US" sz="2000">
                <a:latin typeface="华文仿宋" panose="02010600040101010101" pitchFamily="2" charset="-122"/>
                <a:ea typeface="华文仿宋" panose="02010600040101010101" pitchFamily="2" charset="-122"/>
              </a:rPr>
              <a:t>将时空数据</a:t>
            </a:r>
            <a:r>
              <a:rPr lang="en-US" altLang="zh-CN" sz="2000">
                <a:latin typeface="华文仿宋" panose="02010600040101010101" pitchFamily="2" charset="-122"/>
                <a:ea typeface="华文仿宋" panose="02010600040101010101" pitchFamily="2" charset="-122"/>
              </a:rPr>
              <a:t>X</a:t>
            </a:r>
            <a:r>
              <a:rPr lang="zh-CN" altLang="en-US" sz="2000">
                <a:latin typeface="华文仿宋" panose="02010600040101010101" pitchFamily="2" charset="-122"/>
                <a:ea typeface="华文仿宋" panose="02010600040101010101" pitchFamily="2" charset="-122"/>
              </a:rPr>
              <a:t>经过标准差标准化后，使用掩码操作屏蔽。经过线性变换进行</a:t>
            </a:r>
            <a:r>
              <a:rPr lang="zh-CN" altLang="en-US" sz="2000">
                <a:latin typeface="华文仿宋" panose="02010600040101010101" pitchFamily="2" charset="-122"/>
                <a:ea typeface="华文仿宋" panose="02010600040101010101" pitchFamily="2" charset="-122"/>
              </a:rPr>
              <a:t>数据增强。</a:t>
            </a:r>
            <a:endParaRPr lang="zh-CN" altLang="en-US" sz="2000">
              <a:latin typeface="华文仿宋" panose="02010600040101010101" pitchFamily="2" charset="-122"/>
              <a:ea typeface="华文仿宋" panose="02010600040101010101" pitchFamily="2" charset="-122"/>
            </a:endParaRPr>
          </a:p>
        </p:txBody>
      </p:sp>
      <p:sp>
        <p:nvSpPr>
          <p:cNvPr id="6" name="文本框 5"/>
          <p:cNvSpPr txBox="1"/>
          <p:nvPr/>
        </p:nvSpPr>
        <p:spPr>
          <a:xfrm>
            <a:off x="782955" y="3424555"/>
            <a:ext cx="5511800" cy="1014730"/>
          </a:xfrm>
          <a:prstGeom prst="rect">
            <a:avLst/>
          </a:prstGeom>
          <a:noFill/>
        </p:spPr>
        <p:txBody>
          <a:bodyPr wrap="square" rtlCol="0">
            <a:spAutoFit/>
          </a:bodyPr>
          <a:p>
            <a:pPr marL="342900" indent="-342900">
              <a:buFont typeface="Arial" panose="020B0604020202020204" pitchFamily="34" charset="0"/>
              <a:buChar char="•"/>
            </a:pPr>
            <a:r>
              <a:rPr lang="zh-CN" altLang="en-US" sz="2000">
                <a:highlight>
                  <a:srgbClr val="FFFF00"/>
                </a:highlight>
                <a:latin typeface="华文仿宋" panose="02010600040101010101" pitchFamily="2" charset="-122"/>
                <a:ea typeface="华文仿宋" panose="02010600040101010101" pitchFamily="2" charset="-122"/>
              </a:rPr>
              <a:t>时序超图神经网络</a:t>
            </a:r>
            <a:r>
              <a:rPr lang="zh-CN" altLang="en-US" sz="2000">
                <a:latin typeface="华文仿宋" panose="02010600040101010101" pitchFamily="2" charset="-122"/>
                <a:ea typeface="华文仿宋" panose="02010600040101010101" pitchFamily="2" charset="-122"/>
              </a:rPr>
              <a:t>：</a:t>
            </a:r>
            <a:endParaRPr lang="zh-CN" altLang="en-US" sz="2000">
              <a:latin typeface="华文仿宋" panose="02010600040101010101" pitchFamily="2" charset="-122"/>
              <a:ea typeface="华文仿宋" panose="02010600040101010101" pitchFamily="2" charset="-122"/>
            </a:endParaRPr>
          </a:p>
          <a:p>
            <a:pPr indent="0">
              <a:buFont typeface="Arial" panose="020B0604020202020204" pitchFamily="34" charset="0"/>
              <a:buNone/>
            </a:pPr>
            <a:endParaRPr lang="zh-CN" altLang="en-US" sz="2000">
              <a:latin typeface="华文仿宋" panose="02010600040101010101" pitchFamily="2" charset="-122"/>
              <a:ea typeface="华文仿宋" panose="02010600040101010101" pitchFamily="2" charset="-122"/>
            </a:endParaRPr>
          </a:p>
          <a:p>
            <a:pPr indent="0">
              <a:buFont typeface="Arial" panose="020B0604020202020204" pitchFamily="34" charset="0"/>
              <a:buNone/>
            </a:pPr>
            <a:endParaRPr lang="zh-CN" altLang="en-US" sz="2000">
              <a:latin typeface="华文仿宋" panose="02010600040101010101" pitchFamily="2" charset="-122"/>
              <a:ea typeface="华文仿宋" panose="02010600040101010101" pitchFamily="2" charset="-122"/>
            </a:endParaRPr>
          </a:p>
        </p:txBody>
      </p:sp>
      <p:pic>
        <p:nvPicPr>
          <p:cNvPr id="7" name="图片 6" descr="屏幕截图 2024-10-18 185953"/>
          <p:cNvPicPr>
            <a:picLocks noChangeAspect="1"/>
          </p:cNvPicPr>
          <p:nvPr/>
        </p:nvPicPr>
        <p:blipFill>
          <a:blip r:embed="rId3"/>
          <a:stretch>
            <a:fillRect/>
          </a:stretch>
        </p:blipFill>
        <p:spPr>
          <a:xfrm>
            <a:off x="3424555" y="3424555"/>
            <a:ext cx="8307705" cy="387350"/>
          </a:xfrm>
          <a:prstGeom prst="rect">
            <a:avLst/>
          </a:prstGeom>
        </p:spPr>
      </p:pic>
      <p:sp>
        <p:nvSpPr>
          <p:cNvPr id="8" name="文本框 7"/>
          <p:cNvSpPr txBox="1"/>
          <p:nvPr/>
        </p:nvSpPr>
        <p:spPr>
          <a:xfrm>
            <a:off x="1172210" y="4076065"/>
            <a:ext cx="5020945" cy="1753235"/>
          </a:xfrm>
          <a:prstGeom prst="rect">
            <a:avLst/>
          </a:prstGeom>
          <a:noFill/>
        </p:spPr>
        <p:txBody>
          <a:bodyPr wrap="square" rtlCol="0">
            <a:spAutoFit/>
          </a:bodyPr>
          <a:p>
            <a:r>
              <a:rPr lang="zh-CN" altLang="en-US">
                <a:latin typeface="华文仿宋" panose="02010600040101010101" pitchFamily="2" charset="-122"/>
                <a:ea typeface="华文仿宋" panose="02010600040101010101" pitchFamily="2" charset="-122"/>
                <a:cs typeface="华文仿宋" panose="02010600040101010101" pitchFamily="2" charset="-122"/>
              </a:rPr>
              <a:t>LeakyReLU与ReLU很相似</a:t>
            </a:r>
            <a:endParaRPr lang="zh-CN" altLang="en-US">
              <a:latin typeface="华文仿宋" panose="02010600040101010101" pitchFamily="2" charset="-122"/>
              <a:ea typeface="华文仿宋" panose="02010600040101010101" pitchFamily="2" charset="-122"/>
              <a:cs typeface="华文仿宋" panose="02010600040101010101" pitchFamily="2" charset="-122"/>
            </a:endParaRPr>
          </a:p>
          <a:p>
            <a:r>
              <a:rPr lang="zh-CN" altLang="en-US">
                <a:latin typeface="华文仿宋" panose="02010600040101010101" pitchFamily="2" charset="-122"/>
                <a:ea typeface="华文仿宋" panose="02010600040101010101" pitchFamily="2" charset="-122"/>
                <a:cs typeface="华文仿宋" panose="02010600040101010101" pitchFamily="2" charset="-122"/>
              </a:rPr>
              <a:t>LeakyReLU的α取值一般为0.01。使用LeakyReLU的好处就是：在反向传播过程中，对于LeakyReLU激活函数输入小于零的部分，也可以计算得到梯度(而不是像ReLU一样值为0)，这样就避免了梯度方向锯齿问题（避免局部</a:t>
            </a:r>
            <a:r>
              <a:rPr lang="zh-CN" altLang="en-US">
                <a:latin typeface="华文仿宋" panose="02010600040101010101" pitchFamily="2" charset="-122"/>
                <a:ea typeface="华文仿宋" panose="02010600040101010101" pitchFamily="2" charset="-122"/>
                <a:cs typeface="华文仿宋" panose="02010600040101010101" pitchFamily="2" charset="-122"/>
              </a:rPr>
              <a:t>优）</a:t>
            </a:r>
            <a:endParaRPr lang="zh-CN" altLang="en-US">
              <a:latin typeface="华文仿宋" panose="02010600040101010101" pitchFamily="2" charset="-122"/>
              <a:ea typeface="华文仿宋" panose="02010600040101010101" pitchFamily="2" charset="-122"/>
              <a:cs typeface="华文仿宋" panose="02010600040101010101" pitchFamily="2" charset="-122"/>
            </a:endParaRPr>
          </a:p>
        </p:txBody>
      </p:sp>
      <p:pic>
        <p:nvPicPr>
          <p:cNvPr id="10" name="图片 9" descr="屏幕截图 2024-10-18 191010"/>
          <p:cNvPicPr>
            <a:picLocks noChangeAspect="1"/>
          </p:cNvPicPr>
          <p:nvPr/>
        </p:nvPicPr>
        <p:blipFill>
          <a:blip r:embed="rId4"/>
          <a:stretch>
            <a:fillRect/>
          </a:stretch>
        </p:blipFill>
        <p:spPr>
          <a:xfrm>
            <a:off x="6193155" y="3954145"/>
            <a:ext cx="5430520" cy="181229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500">
        <p:push dir="u"/>
      </p:transition>
    </mc:Choice>
    <mc:Fallback>
      <p:transition>
        <p:push dir="u"/>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0" y="0"/>
            <a:ext cx="12192000" cy="6858000"/>
            <a:chOff x="0" y="0"/>
            <a:chExt cx="12192000" cy="6858000"/>
          </a:xfrm>
        </p:grpSpPr>
        <p:pic>
          <p:nvPicPr>
            <p:cNvPr id="9" name="图片 8" descr="图片包含 形状&#10;&#10;描述已自动生成"/>
            <p:cNvPicPr>
              <a:picLocks noChangeAspect="1"/>
            </p:cNvPicPr>
            <p:nvPr>
              <p:custDataLst>
                <p:tags r:id="rId1"/>
              </p:custDataLst>
            </p:nvPr>
          </p:nvPicPr>
          <p:blipFill>
            <a:blip r:embed="rId2">
              <a:extLst>
                <a:ext uri="{28A0092B-C50C-407E-A947-70E740481C1C}">
                  <a14:useLocalDpi xmlns:a14="http://schemas.microsoft.com/office/drawing/2010/main" val="0"/>
                </a:ext>
              </a:extLst>
            </a:blip>
            <a:srcRect l="1641" t="2291" b="2559"/>
            <a:stretch>
              <a:fillRect/>
            </a:stretch>
          </p:blipFill>
          <p:spPr>
            <a:xfrm>
              <a:off x="0" y="0"/>
              <a:ext cx="9893301" cy="6858000"/>
            </a:xfrm>
            <a:custGeom>
              <a:avLst/>
              <a:gdLst>
                <a:gd name="connsiteX0" fmla="*/ 0 w 9893301"/>
                <a:gd name="connsiteY0" fmla="*/ 0 h 6858000"/>
                <a:gd name="connsiteX1" fmla="*/ 9893301 w 9893301"/>
                <a:gd name="connsiteY1" fmla="*/ 0 h 6858000"/>
                <a:gd name="connsiteX2" fmla="*/ 9893301 w 9893301"/>
                <a:gd name="connsiteY2" fmla="*/ 6858000 h 6858000"/>
                <a:gd name="connsiteX3" fmla="*/ 0 w 989330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9893301" h="6858000">
                  <a:moveTo>
                    <a:pt x="0" y="0"/>
                  </a:moveTo>
                  <a:lnTo>
                    <a:pt x="9893301" y="0"/>
                  </a:lnTo>
                  <a:lnTo>
                    <a:pt x="9893301" y="6858000"/>
                  </a:lnTo>
                  <a:lnTo>
                    <a:pt x="0" y="6858000"/>
                  </a:lnTo>
                  <a:close/>
                </a:path>
              </a:pathLst>
            </a:custGeom>
          </p:spPr>
        </p:pic>
        <p:pic>
          <p:nvPicPr>
            <p:cNvPr id="16" name="图片 15" descr="图片包含 形状&#10;&#10;描述已自动生成"/>
            <p:cNvPicPr>
              <a:picLocks noChangeAspect="1"/>
            </p:cNvPicPr>
            <p:nvPr>
              <p:custDataLst>
                <p:tags r:id="rId3"/>
              </p:custDataLst>
            </p:nvPr>
          </p:nvPicPr>
          <p:blipFill>
            <a:blip r:embed="rId2">
              <a:extLst>
                <a:ext uri="{28A0092B-C50C-407E-A947-70E740481C1C}">
                  <a14:useLocalDpi xmlns:a14="http://schemas.microsoft.com/office/drawing/2010/main" val="0"/>
                </a:ext>
              </a:extLst>
            </a:blip>
            <a:srcRect l="40278" t="2291" r="1768" b="2559"/>
            <a:stretch>
              <a:fillRect/>
            </a:stretch>
          </p:blipFill>
          <p:spPr>
            <a:xfrm>
              <a:off x="6362700" y="0"/>
              <a:ext cx="5829300" cy="6858000"/>
            </a:xfrm>
            <a:custGeom>
              <a:avLst/>
              <a:gdLst>
                <a:gd name="connsiteX0" fmla="*/ 0 w 5829300"/>
                <a:gd name="connsiteY0" fmla="*/ 0 h 6858000"/>
                <a:gd name="connsiteX1" fmla="*/ 5829300 w 5829300"/>
                <a:gd name="connsiteY1" fmla="*/ 0 h 6858000"/>
                <a:gd name="connsiteX2" fmla="*/ 5829300 w 5829300"/>
                <a:gd name="connsiteY2" fmla="*/ 6858000 h 6858000"/>
                <a:gd name="connsiteX3" fmla="*/ 0 w 58293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829300" h="6858000">
                  <a:moveTo>
                    <a:pt x="0" y="0"/>
                  </a:moveTo>
                  <a:lnTo>
                    <a:pt x="5829300" y="0"/>
                  </a:lnTo>
                  <a:lnTo>
                    <a:pt x="5829300" y="6858000"/>
                  </a:lnTo>
                  <a:lnTo>
                    <a:pt x="0" y="6858000"/>
                  </a:lnTo>
                  <a:close/>
                </a:path>
              </a:pathLst>
            </a:custGeom>
          </p:spPr>
        </p:pic>
      </p:grpSp>
      <p:sp>
        <p:nvSpPr>
          <p:cNvPr id="3" name="文本框 2"/>
          <p:cNvSpPr txBox="1"/>
          <p:nvPr/>
        </p:nvSpPr>
        <p:spPr>
          <a:xfrm>
            <a:off x="825500" y="774065"/>
            <a:ext cx="4918710" cy="398780"/>
          </a:xfrm>
          <a:prstGeom prst="rect">
            <a:avLst/>
          </a:prstGeom>
          <a:noFill/>
        </p:spPr>
        <p:txBody>
          <a:bodyPr wrap="square" rtlCol="0">
            <a:spAutoFit/>
          </a:bodyPr>
          <a:p>
            <a:pPr marL="342900" indent="-342900">
              <a:buFont typeface="Arial" panose="020B0604020202020204" pitchFamily="34" charset="0"/>
              <a:buChar char="•"/>
            </a:pPr>
            <a:r>
              <a:rPr lang="zh-CN" altLang="en-US" sz="2000">
                <a:highlight>
                  <a:srgbClr val="FFFF00"/>
                </a:highlight>
                <a:latin typeface="华文仿宋" panose="02010600040101010101" pitchFamily="2" charset="-122"/>
                <a:ea typeface="华文仿宋" panose="02010600040101010101" pitchFamily="2" charset="-122"/>
              </a:rPr>
              <a:t>定制参数学习器</a:t>
            </a:r>
            <a:r>
              <a:rPr lang="zh-CN" altLang="en-US" sz="2000">
                <a:latin typeface="华文仿宋" panose="02010600040101010101" pitchFamily="2" charset="-122"/>
                <a:ea typeface="华文仿宋" panose="02010600040101010101" pitchFamily="2" charset="-122"/>
              </a:rPr>
              <a:t>：</a:t>
            </a:r>
            <a:endParaRPr lang="zh-CN" altLang="en-US" sz="2000">
              <a:latin typeface="华文仿宋" panose="02010600040101010101" pitchFamily="2" charset="-122"/>
              <a:ea typeface="华文仿宋" panose="02010600040101010101" pitchFamily="2" charset="-122"/>
            </a:endParaRPr>
          </a:p>
        </p:txBody>
      </p:sp>
      <p:pic>
        <p:nvPicPr>
          <p:cNvPr id="4" name="图片 3" descr="屏幕截图 2024-10-18 191423"/>
          <p:cNvPicPr>
            <a:picLocks noChangeAspect="1"/>
          </p:cNvPicPr>
          <p:nvPr>
            <p:custDataLst>
              <p:tags r:id="rId4"/>
            </p:custDataLst>
          </p:nvPr>
        </p:nvPicPr>
        <p:blipFill>
          <a:blip r:embed="rId5"/>
          <a:stretch>
            <a:fillRect/>
          </a:stretch>
        </p:blipFill>
        <p:spPr>
          <a:xfrm>
            <a:off x="3632200" y="547370"/>
            <a:ext cx="7908290" cy="2579370"/>
          </a:xfrm>
          <a:prstGeom prst="rect">
            <a:avLst/>
          </a:prstGeom>
        </p:spPr>
      </p:pic>
      <p:sp>
        <p:nvSpPr>
          <p:cNvPr id="5" name="文本框 4"/>
          <p:cNvSpPr txBox="1"/>
          <p:nvPr/>
        </p:nvSpPr>
        <p:spPr>
          <a:xfrm>
            <a:off x="600710" y="1248410"/>
            <a:ext cx="2997200" cy="1630045"/>
          </a:xfrm>
          <a:prstGeom prst="rect">
            <a:avLst/>
          </a:prstGeom>
          <a:noFill/>
        </p:spPr>
        <p:txBody>
          <a:bodyPr wrap="square" rtlCol="0">
            <a:spAutoFit/>
          </a:bodyPr>
          <a:p>
            <a:r>
              <a:rPr lang="zh-CN" altLang="en-US" sz="2000">
                <a:latin typeface="华文仿宋" panose="02010600040101010101" pitchFamily="2" charset="-122"/>
                <a:ea typeface="华文仿宋" panose="02010600040101010101" pitchFamily="2" charset="-122"/>
              </a:rPr>
              <a:t>分别作为时间动态数据集（特定区域）注入相应的时空（区域）模型，捕捉时间变化（不同区域）的数据差异</a:t>
            </a:r>
            <a:r>
              <a:rPr lang="zh-CN" altLang="en-US" sz="2000">
                <a:latin typeface="华文仿宋" panose="02010600040101010101" pitchFamily="2" charset="-122"/>
                <a:ea typeface="华文仿宋" panose="02010600040101010101" pitchFamily="2" charset="-122"/>
              </a:rPr>
              <a:t>变化</a:t>
            </a:r>
            <a:endParaRPr lang="zh-CN" altLang="en-US" sz="2000">
              <a:latin typeface="华文仿宋" panose="02010600040101010101" pitchFamily="2" charset="-122"/>
              <a:ea typeface="华文仿宋" panose="02010600040101010101" pitchFamily="2" charset="-122"/>
            </a:endParaRPr>
          </a:p>
        </p:txBody>
      </p:sp>
      <p:pic>
        <p:nvPicPr>
          <p:cNvPr id="6" name="图片 5" descr="屏幕截图 2024-10-18 195104"/>
          <p:cNvPicPr>
            <a:picLocks noChangeAspect="1"/>
          </p:cNvPicPr>
          <p:nvPr/>
        </p:nvPicPr>
        <p:blipFill>
          <a:blip r:embed="rId6"/>
          <a:stretch>
            <a:fillRect/>
          </a:stretch>
        </p:blipFill>
        <p:spPr>
          <a:xfrm>
            <a:off x="3597275" y="3197225"/>
            <a:ext cx="7943215" cy="463550"/>
          </a:xfrm>
          <a:prstGeom prst="rect">
            <a:avLst/>
          </a:prstGeom>
        </p:spPr>
      </p:pic>
      <p:sp>
        <p:nvSpPr>
          <p:cNvPr id="7" name="文本框 6"/>
          <p:cNvSpPr txBox="1"/>
          <p:nvPr/>
        </p:nvSpPr>
        <p:spPr>
          <a:xfrm>
            <a:off x="965200" y="3816350"/>
            <a:ext cx="10401300" cy="2030095"/>
          </a:xfrm>
          <a:prstGeom prst="rect">
            <a:avLst/>
          </a:prstGeom>
          <a:noFill/>
        </p:spPr>
        <p:txBody>
          <a:bodyPr wrap="square" rtlCol="0">
            <a:spAutoFit/>
          </a:bodyPr>
          <a:p>
            <a:pPr marL="285750" indent="-285750">
              <a:buFont typeface="Wingdings" panose="05000000000000000000" charset="0"/>
              <a:buChar char="l"/>
            </a:pPr>
            <a:r>
              <a:rPr lang="zh-CN" altLang="en-US"/>
              <a:t>区域超图</a:t>
            </a:r>
            <a:r>
              <a:rPr lang="zh-CN" altLang="en-US"/>
              <a:t>由区域特定权重向量和初始超图的全局表示内积</a:t>
            </a:r>
            <a:r>
              <a:rPr lang="zh-CN" altLang="en-US"/>
              <a:t>得到</a:t>
            </a:r>
            <a:endParaRPr lang="zh-CN" altLang="en-US"/>
          </a:p>
          <a:p>
            <a:pPr marL="285750" indent="-285750">
              <a:buFont typeface="Wingdings" panose="05000000000000000000" charset="0"/>
              <a:buChar char="l"/>
            </a:pPr>
            <a:endParaRPr lang="zh-CN" altLang="en-US"/>
          </a:p>
          <a:p>
            <a:pPr marL="285750" indent="-285750">
              <a:buFont typeface="Wingdings" panose="05000000000000000000" charset="0"/>
              <a:buChar char="l"/>
            </a:pPr>
            <a:r>
              <a:rPr lang="en-US" altLang="zh-CN"/>
              <a:t> </a:t>
            </a:r>
            <a:r>
              <a:rPr lang="zh-CN" altLang="en-US"/>
              <a:t>时间段特定权重矩阵由时间段特定权重与全局权重矩阵</a:t>
            </a:r>
            <a:r>
              <a:rPr lang="zh-CN" altLang="en-US"/>
              <a:t>内积</a:t>
            </a:r>
            <a:endParaRPr lang="zh-CN" altLang="en-US"/>
          </a:p>
          <a:p>
            <a:pPr marL="285750" indent="-285750">
              <a:buFont typeface="Wingdings" panose="05000000000000000000" charset="0"/>
              <a:buChar char="l"/>
            </a:pPr>
            <a:endParaRPr lang="zh-CN" altLang="en-US"/>
          </a:p>
          <a:p>
            <a:pPr marL="285750" indent="-285750">
              <a:buFont typeface="Wingdings" panose="05000000000000000000" charset="0"/>
              <a:buChar char="l"/>
            </a:pPr>
            <a:r>
              <a:rPr lang="en-US" altLang="zh-CN"/>
              <a:t> </a:t>
            </a:r>
            <a:r>
              <a:rPr lang="zh-CN" altLang="en-US"/>
              <a:t>时间段特定偏置项由时间段特定权重和全局偏置向量</a:t>
            </a:r>
            <a:r>
              <a:rPr lang="zh-CN" altLang="en-US"/>
              <a:t>内积</a:t>
            </a:r>
            <a:endParaRPr lang="zh-CN" altLang="en-US"/>
          </a:p>
          <a:p>
            <a:pPr marL="285750" indent="-285750">
              <a:buFont typeface="Wingdings" panose="05000000000000000000" charset="0"/>
              <a:buChar char="l"/>
            </a:pPr>
            <a:endParaRPr lang="zh-CN" altLang="en-US"/>
          </a:p>
          <a:p>
            <a:pPr marL="285750" indent="-285750">
              <a:buFont typeface="Wingdings" panose="05000000000000000000" charset="0"/>
              <a:buChar char="l"/>
            </a:pPr>
            <a:r>
              <a:rPr lang="en-US" altLang="zh-CN"/>
              <a:t> </a:t>
            </a:r>
            <a:r>
              <a:rPr lang="zh-CN" altLang="en-US"/>
              <a:t>时间段特定权重向量由</a:t>
            </a:r>
            <a:r>
              <a:rPr lang="en-US" altLang="zh-CN"/>
              <a:t>MLP</a:t>
            </a:r>
            <a:r>
              <a:rPr lang="zh-CN" altLang="en-US"/>
              <a:t>计算得出（两个嵌入向量的</a:t>
            </a:r>
            <a:r>
              <a:rPr lang="zh-CN" altLang="en-US"/>
              <a:t>加权和）</a:t>
            </a:r>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p:push dir="u"/>
      </p:transition>
    </mc:Choice>
    <mc:Fallback>
      <p:transition>
        <p:push dir="u"/>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图片 39"/>
          <p:cNvPicPr>
            <a:picLocks noChangeAspect="1"/>
          </p:cNvPicPr>
          <p:nvPr/>
        </p:nvPicPr>
        <p:blipFill>
          <a:blip r:embed="rId1"/>
          <a:srcRect l="600" t="1475" r="483" b="887"/>
          <a:stretch>
            <a:fillRect/>
          </a:stretch>
        </p:blipFill>
        <p:spPr>
          <a:xfrm>
            <a:off x="0" y="0"/>
            <a:ext cx="12192000" cy="6858000"/>
          </a:xfrm>
          <a:custGeom>
            <a:avLst/>
            <a:gdLst>
              <a:gd name="connsiteX0" fmla="*/ 0 w 12060000"/>
              <a:gd name="connsiteY0" fmla="*/ 0 h 6696000"/>
              <a:gd name="connsiteX1" fmla="*/ 12060000 w 12060000"/>
              <a:gd name="connsiteY1" fmla="*/ 0 h 6696000"/>
              <a:gd name="connsiteX2" fmla="*/ 12060000 w 12060000"/>
              <a:gd name="connsiteY2" fmla="*/ 6696000 h 6696000"/>
              <a:gd name="connsiteX3" fmla="*/ 0 w 12060000"/>
              <a:gd name="connsiteY3" fmla="*/ 6696000 h 6696000"/>
            </a:gdLst>
            <a:ahLst/>
            <a:cxnLst>
              <a:cxn ang="0">
                <a:pos x="connsiteX0" y="connsiteY0"/>
              </a:cxn>
              <a:cxn ang="0">
                <a:pos x="connsiteX1" y="connsiteY1"/>
              </a:cxn>
              <a:cxn ang="0">
                <a:pos x="connsiteX2" y="connsiteY2"/>
              </a:cxn>
              <a:cxn ang="0">
                <a:pos x="connsiteX3" y="connsiteY3"/>
              </a:cxn>
            </a:cxnLst>
            <a:rect l="l" t="t" r="r" b="b"/>
            <a:pathLst>
              <a:path w="12060000" h="6696000">
                <a:moveTo>
                  <a:pt x="0" y="0"/>
                </a:moveTo>
                <a:lnTo>
                  <a:pt x="12060000" y="0"/>
                </a:lnTo>
                <a:lnTo>
                  <a:pt x="12060000" y="6696000"/>
                </a:lnTo>
                <a:lnTo>
                  <a:pt x="0" y="6696000"/>
                </a:lnTo>
                <a:close/>
              </a:path>
            </a:pathLst>
          </a:custGeom>
        </p:spPr>
      </p:pic>
      <p:sp>
        <p:nvSpPr>
          <p:cNvPr id="2" name="文本框 1"/>
          <p:cNvSpPr txBox="1"/>
          <p:nvPr/>
        </p:nvSpPr>
        <p:spPr>
          <a:xfrm>
            <a:off x="723900" y="607060"/>
            <a:ext cx="3581400" cy="398780"/>
          </a:xfrm>
          <a:prstGeom prst="rect">
            <a:avLst/>
          </a:prstGeom>
          <a:noFill/>
        </p:spPr>
        <p:txBody>
          <a:bodyPr wrap="square" rtlCol="0">
            <a:spAutoFit/>
            <a:scene3d>
              <a:camera prst="orthographicFront"/>
              <a:lightRig rig="threePt" dir="t"/>
            </a:scene3d>
          </a:bodyPr>
          <a:p>
            <a:pPr marL="342900" indent="-342900">
              <a:buFont typeface="Wingdings" panose="05000000000000000000" charset="0"/>
              <a:buChar char="l"/>
            </a:pPr>
            <a:r>
              <a:rPr lang="en-US" altLang="zh-CN" sz="2000">
                <a:latin typeface="华文仿宋" panose="02010600040101010101" pitchFamily="2" charset="-122"/>
                <a:ea typeface="华文仿宋" panose="02010600040101010101" pitchFamily="2" charset="-122"/>
              </a:rPr>
              <a:t> </a:t>
            </a:r>
            <a:r>
              <a:rPr lang="en-US" altLang="zh-CN" sz="2000">
                <a:solidFill>
                  <a:schemeClr val="tx1"/>
                </a:solidFill>
                <a:effectLst>
                  <a:outerShdw blurRad="38100" dist="19050" dir="2700000" algn="tl" rotWithShape="0">
                    <a:schemeClr val="dk1">
                      <a:alpha val="40000"/>
                    </a:schemeClr>
                  </a:outerShdw>
                </a:effectLst>
                <a:latin typeface="华文仿宋" panose="02010600040101010101" pitchFamily="2" charset="-122"/>
                <a:ea typeface="华文仿宋" panose="02010600040101010101" pitchFamily="2" charset="-122"/>
              </a:rPr>
              <a:t>分层空间模式编码</a:t>
            </a:r>
            <a:r>
              <a:rPr lang="zh-CN" altLang="en-US" sz="2000">
                <a:solidFill>
                  <a:schemeClr val="tx1"/>
                </a:solidFill>
                <a:effectLst>
                  <a:outerShdw blurRad="38100" dist="19050" dir="2700000" algn="tl" rotWithShape="0">
                    <a:schemeClr val="dk1">
                      <a:alpha val="40000"/>
                    </a:schemeClr>
                  </a:outerShdw>
                </a:effectLst>
                <a:latin typeface="华文仿宋" panose="02010600040101010101" pitchFamily="2" charset="-122"/>
                <a:ea typeface="华文仿宋" panose="02010600040101010101" pitchFamily="2" charset="-122"/>
              </a:rPr>
              <a:t>器：</a:t>
            </a:r>
            <a:endParaRPr lang="zh-CN" altLang="en-US" sz="2000">
              <a:solidFill>
                <a:schemeClr val="tx1"/>
              </a:solidFill>
              <a:effectLst>
                <a:outerShdw blurRad="38100" dist="19050" dir="2700000" algn="tl" rotWithShape="0">
                  <a:schemeClr val="dk1">
                    <a:alpha val="40000"/>
                  </a:schemeClr>
                </a:outerShdw>
              </a:effectLst>
              <a:latin typeface="华文仿宋" panose="02010600040101010101" pitchFamily="2" charset="-122"/>
              <a:ea typeface="华文仿宋" panose="02010600040101010101" pitchFamily="2" charset="-122"/>
            </a:endParaRPr>
          </a:p>
        </p:txBody>
      </p:sp>
      <p:sp>
        <p:nvSpPr>
          <p:cNvPr id="4" name="文本框 3"/>
          <p:cNvSpPr txBox="1"/>
          <p:nvPr/>
        </p:nvSpPr>
        <p:spPr>
          <a:xfrm>
            <a:off x="692150" y="1127760"/>
            <a:ext cx="3524250" cy="398780"/>
          </a:xfrm>
          <a:prstGeom prst="rect">
            <a:avLst/>
          </a:prstGeom>
          <a:noFill/>
        </p:spPr>
        <p:txBody>
          <a:bodyPr wrap="square" rtlCol="0">
            <a:spAutoFit/>
          </a:bodyPr>
          <a:p>
            <a:pPr marL="342900" indent="-342900">
              <a:buFont typeface="Arial" panose="020B0604020202020204" pitchFamily="34" charset="0"/>
              <a:buChar char="•"/>
            </a:pPr>
            <a:r>
              <a:rPr lang="zh-CN" altLang="en-US" sz="2000">
                <a:highlight>
                  <a:srgbClr val="FFFF00"/>
                </a:highlight>
                <a:latin typeface="华文仿宋" panose="02010600040101010101" pitchFamily="2" charset="-122"/>
                <a:ea typeface="华文仿宋" panose="02010600040101010101" pitchFamily="2" charset="-122"/>
              </a:rPr>
              <a:t>超图胶囊聚类网络</a:t>
            </a:r>
            <a:endParaRPr lang="zh-CN" altLang="en-US" sz="2000">
              <a:highlight>
                <a:srgbClr val="FFFF00"/>
              </a:highlight>
              <a:latin typeface="华文仿宋" panose="02010600040101010101" pitchFamily="2" charset="-122"/>
              <a:ea typeface="华文仿宋" panose="02010600040101010101" pitchFamily="2" charset="-122"/>
            </a:endParaRPr>
          </a:p>
        </p:txBody>
      </p:sp>
      <p:pic>
        <p:nvPicPr>
          <p:cNvPr id="5" name="图片 4" descr="屏幕截图 2024-10-18 200401"/>
          <p:cNvPicPr>
            <a:picLocks noChangeAspect="1"/>
          </p:cNvPicPr>
          <p:nvPr/>
        </p:nvPicPr>
        <p:blipFill>
          <a:blip r:embed="rId2"/>
          <a:stretch>
            <a:fillRect/>
          </a:stretch>
        </p:blipFill>
        <p:spPr>
          <a:xfrm>
            <a:off x="5901690" y="422275"/>
            <a:ext cx="5702935" cy="3882390"/>
          </a:xfrm>
          <a:prstGeom prst="rect">
            <a:avLst/>
          </a:prstGeom>
        </p:spPr>
      </p:pic>
      <p:sp>
        <p:nvSpPr>
          <p:cNvPr id="6" name="文本框 5"/>
          <p:cNvSpPr txBox="1"/>
          <p:nvPr/>
        </p:nvSpPr>
        <p:spPr>
          <a:xfrm>
            <a:off x="736600" y="1750060"/>
            <a:ext cx="5105400" cy="2584450"/>
          </a:xfrm>
          <a:prstGeom prst="rect">
            <a:avLst/>
          </a:prstGeom>
          <a:noFill/>
        </p:spPr>
        <p:txBody>
          <a:bodyPr wrap="square" rtlCol="0">
            <a:spAutoFit/>
          </a:bodyPr>
          <a:p>
            <a:r>
              <a:rPr lang="zh-CN" altLang="en-US">
                <a:latin typeface="华文仿宋" panose="02010600040101010101" pitchFamily="2" charset="-122"/>
                <a:ea typeface="华文仿宋" panose="02010600040101010101" pitchFamily="2" charset="-122"/>
              </a:rPr>
              <a:t>相比于之前仅仅捕捉相邻区域相关性，使用</a:t>
            </a:r>
            <a:r>
              <a:rPr lang="zh-CN" altLang="en-US">
                <a:latin typeface="华文仿宋" panose="02010600040101010101" pitchFamily="2" charset="-122"/>
                <a:ea typeface="华文仿宋" panose="02010600040101010101" pitchFamily="2" charset="-122"/>
                <a:sym typeface="+mn-ea"/>
              </a:rPr>
              <a:t>超图胶囊聚类网络可以捕捉</a:t>
            </a:r>
            <a:r>
              <a:rPr lang="zh-CN" altLang="en-US">
                <a:latin typeface="华文仿宋" panose="02010600040101010101" pitchFamily="2" charset="-122"/>
                <a:ea typeface="华文仿宋" panose="02010600040101010101" pitchFamily="2" charset="-122"/>
                <a:sym typeface="+mn-ea"/>
              </a:rPr>
              <a:t>全局区域相关性。</a:t>
            </a:r>
            <a:endParaRPr lang="zh-CN" altLang="en-US">
              <a:latin typeface="华文仿宋" panose="02010600040101010101" pitchFamily="2" charset="-122"/>
              <a:ea typeface="华文仿宋" panose="02010600040101010101" pitchFamily="2" charset="-122"/>
              <a:sym typeface="+mn-ea"/>
            </a:endParaRPr>
          </a:p>
          <a:p>
            <a:endParaRPr lang="zh-CN" altLang="en-US">
              <a:highlight>
                <a:srgbClr val="FFFF00"/>
              </a:highlight>
              <a:latin typeface="华文仿宋" panose="02010600040101010101" pitchFamily="2" charset="-122"/>
              <a:ea typeface="华文仿宋" panose="02010600040101010101" pitchFamily="2" charset="-122"/>
              <a:sym typeface="+mn-ea"/>
            </a:endParaRPr>
          </a:p>
          <a:p>
            <a:pPr marL="285750" indent="-285750">
              <a:buFont typeface="Wingdings" panose="05000000000000000000" charset="0"/>
              <a:buChar char="Ø"/>
            </a:pPr>
            <a:r>
              <a:rPr lang="zh-CN" altLang="en-US">
                <a:latin typeface="华文仿宋" panose="02010600040101010101" pitchFamily="2" charset="-122"/>
                <a:ea typeface="华文仿宋" panose="02010600040101010101" pitchFamily="2" charset="-122"/>
              </a:rPr>
              <a:t>明确学习多个聚类中心作为超边</a:t>
            </a:r>
            <a:endParaRPr lang="zh-CN" altLang="en-US">
              <a:latin typeface="华文仿宋" panose="02010600040101010101" pitchFamily="2" charset="-122"/>
              <a:ea typeface="华文仿宋" panose="02010600040101010101" pitchFamily="2" charset="-122"/>
            </a:endParaRPr>
          </a:p>
          <a:p>
            <a:pPr marL="285750" indent="-285750">
              <a:buFont typeface="Wingdings" panose="05000000000000000000" charset="0"/>
              <a:buChar char="Ø"/>
            </a:pPr>
            <a:endParaRPr lang="zh-CN" altLang="en-US">
              <a:latin typeface="华文仿宋" panose="02010600040101010101" pitchFamily="2" charset="-122"/>
              <a:ea typeface="华文仿宋" panose="02010600040101010101" pitchFamily="2" charset="-122"/>
            </a:endParaRPr>
          </a:p>
          <a:p>
            <a:pPr marL="285750" indent="-285750">
              <a:buFont typeface="Wingdings" panose="05000000000000000000" charset="0"/>
              <a:buChar char="Ø"/>
            </a:pPr>
            <a:r>
              <a:rPr lang="zh-CN" altLang="en-US">
                <a:latin typeface="华文仿宋" panose="02010600040101010101" pitchFamily="2" charset="-122"/>
                <a:ea typeface="华文仿宋" panose="02010600040101010101" pitchFamily="2" charset="-122"/>
              </a:rPr>
              <a:t> 融入了胶囊网络的动态路由机制：</a:t>
            </a:r>
            <a:endParaRPr lang="zh-CN" altLang="en-US">
              <a:latin typeface="华文仿宋" panose="02010600040101010101" pitchFamily="2" charset="-122"/>
              <a:ea typeface="华文仿宋" panose="02010600040101010101" pitchFamily="2" charset="-122"/>
            </a:endParaRPr>
          </a:p>
          <a:p>
            <a:pPr indent="0">
              <a:buFont typeface="Wingdings" panose="05000000000000000000" charset="0"/>
              <a:buNone/>
            </a:pPr>
            <a:r>
              <a:rPr lang="zh-CN" altLang="en-US">
                <a:latin typeface="华文仿宋" panose="02010600040101010101" pitchFamily="2" charset="-122"/>
                <a:ea typeface="华文仿宋" panose="02010600040101010101" pitchFamily="2" charset="-122"/>
              </a:rPr>
              <a:t>通过语义相似性迭代更新超边的表示和区域-超边的连接提高了超边的聚类能力，</a:t>
            </a:r>
            <a:r>
              <a:rPr lang="zh-CN" altLang="en-US">
                <a:latin typeface="华文仿宋" panose="02010600040101010101" pitchFamily="2" charset="-122"/>
                <a:ea typeface="华文仿宋" panose="02010600040101010101" pitchFamily="2" charset="-122"/>
              </a:rPr>
              <a:t>促进全局建模。</a:t>
            </a:r>
            <a:endParaRPr lang="zh-CN" altLang="en-US">
              <a:latin typeface="华文仿宋" panose="02010600040101010101" pitchFamily="2" charset="-122"/>
              <a:ea typeface="华文仿宋" panose="02010600040101010101" pitchFamily="2" charset="-122"/>
            </a:endParaRPr>
          </a:p>
          <a:p>
            <a:endParaRPr lang="zh-CN" altLang="en-US">
              <a:latin typeface="华文仿宋" panose="02010600040101010101" pitchFamily="2" charset="-122"/>
              <a:ea typeface="华文仿宋" panose="02010600040101010101" pitchFamily="2" charset="-122"/>
            </a:endParaRPr>
          </a:p>
        </p:txBody>
      </p:sp>
      <p:pic>
        <p:nvPicPr>
          <p:cNvPr id="7" name="图片 6" descr="屏幕截图 2024-10-18 200945"/>
          <p:cNvPicPr>
            <a:picLocks noChangeAspect="1"/>
          </p:cNvPicPr>
          <p:nvPr/>
        </p:nvPicPr>
        <p:blipFill>
          <a:blip r:embed="rId3"/>
          <a:stretch>
            <a:fillRect/>
          </a:stretch>
        </p:blipFill>
        <p:spPr>
          <a:xfrm>
            <a:off x="4166235" y="4304665"/>
            <a:ext cx="7501255" cy="742950"/>
          </a:xfrm>
          <a:prstGeom prst="rect">
            <a:avLst/>
          </a:prstGeom>
        </p:spPr>
      </p:pic>
      <p:sp>
        <p:nvSpPr>
          <p:cNvPr id="8" name="文本框 7"/>
          <p:cNvSpPr txBox="1"/>
          <p:nvPr/>
        </p:nvSpPr>
        <p:spPr>
          <a:xfrm>
            <a:off x="908050" y="4232910"/>
            <a:ext cx="3429000" cy="1753235"/>
          </a:xfrm>
          <a:prstGeom prst="rect">
            <a:avLst/>
          </a:prstGeom>
          <a:noFill/>
        </p:spPr>
        <p:txBody>
          <a:bodyPr wrap="square" rtlCol="0">
            <a:spAutoFit/>
          </a:bodyPr>
          <a:p>
            <a:r>
              <a:rPr lang="zh-CN" altLang="en-US">
                <a:latin typeface="华文仿宋" panose="02010600040101010101" pitchFamily="2" charset="-122"/>
                <a:ea typeface="华文仿宋" panose="02010600040101010101" pitchFamily="2" charset="-122"/>
              </a:rPr>
              <a:t>迭代超图结构学习：</a:t>
            </a:r>
            <a:endParaRPr lang="zh-CN" altLang="en-US">
              <a:latin typeface="华文仿宋" panose="02010600040101010101" pitchFamily="2" charset="-122"/>
              <a:ea typeface="华文仿宋" panose="02010600040101010101" pitchFamily="2" charset="-122"/>
            </a:endParaRPr>
          </a:p>
          <a:p>
            <a:endParaRPr lang="zh-CN" altLang="en-US">
              <a:latin typeface="华文仿宋" panose="02010600040101010101" pitchFamily="2" charset="-122"/>
              <a:ea typeface="华文仿宋" panose="02010600040101010101" pitchFamily="2" charset="-122"/>
            </a:endParaRPr>
          </a:p>
          <a:p>
            <a:r>
              <a:rPr lang="zh-CN" altLang="en-US">
                <a:latin typeface="华文仿宋" panose="02010600040101010101" pitchFamily="2" charset="-122"/>
                <a:ea typeface="华文仿宋" panose="02010600040101010101" pitchFamily="2" charset="-122"/>
              </a:rPr>
              <a:t>在这个迭代过程中，关系分数和超边表示相互调整，以更好地反映区域和由超边表示的空间簇质心之间的语义相似性。</a:t>
            </a:r>
            <a:endParaRPr lang="zh-CN" altLang="en-US">
              <a:latin typeface="华文仿宋" panose="02010600040101010101" pitchFamily="2" charset="-122"/>
              <a:ea typeface="华文仿宋" panose="02010600040101010101" pitchFamily="2" charset="-122"/>
            </a:endParaRPr>
          </a:p>
        </p:txBody>
      </p:sp>
      <p:pic>
        <p:nvPicPr>
          <p:cNvPr id="9" name="图片 8" descr="屏幕截图 2024-10-18 201712"/>
          <p:cNvPicPr>
            <a:picLocks noChangeAspect="1"/>
          </p:cNvPicPr>
          <p:nvPr/>
        </p:nvPicPr>
        <p:blipFill>
          <a:blip r:embed="rId4"/>
          <a:stretch>
            <a:fillRect/>
          </a:stretch>
        </p:blipFill>
        <p:spPr>
          <a:xfrm>
            <a:off x="4216400" y="5047615"/>
            <a:ext cx="7388225" cy="52070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500">
        <p:push dir="u"/>
      </p:transition>
    </mc:Choice>
    <mc:Fallback>
      <p:transition>
        <p:push dir="u"/>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6" name="组合 55"/>
          <p:cNvGrpSpPr/>
          <p:nvPr/>
        </p:nvGrpSpPr>
        <p:grpSpPr>
          <a:xfrm>
            <a:off x="0" y="0"/>
            <a:ext cx="12192000" cy="6858000"/>
            <a:chOff x="0" y="0"/>
            <a:chExt cx="12192000" cy="6858000"/>
          </a:xfrm>
        </p:grpSpPr>
        <p:pic>
          <p:nvPicPr>
            <p:cNvPr id="57" name="图片 56" descr="图片包含 形状&#10;&#10;描述已自动生成"/>
            <p:cNvPicPr>
              <a:picLocks noChangeAspect="1"/>
            </p:cNvPicPr>
            <p:nvPr/>
          </p:nvPicPr>
          <p:blipFill>
            <a:blip r:embed="rId1">
              <a:extLst>
                <a:ext uri="{28A0092B-C50C-407E-A947-70E740481C1C}">
                  <a14:useLocalDpi xmlns:a14="http://schemas.microsoft.com/office/drawing/2010/main" val="0"/>
                </a:ext>
              </a:extLst>
            </a:blip>
            <a:srcRect l="1641" t="2291" b="2559"/>
            <a:stretch>
              <a:fillRect/>
            </a:stretch>
          </p:blipFill>
          <p:spPr>
            <a:xfrm>
              <a:off x="0" y="0"/>
              <a:ext cx="9893301" cy="6858000"/>
            </a:xfrm>
            <a:custGeom>
              <a:avLst/>
              <a:gdLst>
                <a:gd name="connsiteX0" fmla="*/ 0 w 9893301"/>
                <a:gd name="connsiteY0" fmla="*/ 0 h 6858000"/>
                <a:gd name="connsiteX1" fmla="*/ 9893301 w 9893301"/>
                <a:gd name="connsiteY1" fmla="*/ 0 h 6858000"/>
                <a:gd name="connsiteX2" fmla="*/ 9893301 w 9893301"/>
                <a:gd name="connsiteY2" fmla="*/ 6858000 h 6858000"/>
                <a:gd name="connsiteX3" fmla="*/ 0 w 989330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9893301" h="6858000">
                  <a:moveTo>
                    <a:pt x="0" y="0"/>
                  </a:moveTo>
                  <a:lnTo>
                    <a:pt x="9893301" y="0"/>
                  </a:lnTo>
                  <a:lnTo>
                    <a:pt x="9893301" y="6858000"/>
                  </a:lnTo>
                  <a:lnTo>
                    <a:pt x="0" y="6858000"/>
                  </a:lnTo>
                  <a:close/>
                </a:path>
              </a:pathLst>
            </a:custGeom>
          </p:spPr>
        </p:pic>
        <p:pic>
          <p:nvPicPr>
            <p:cNvPr id="58" name="图片 57" descr="图片包含 形状&#10;&#10;描述已自动生成"/>
            <p:cNvPicPr>
              <a:picLocks noChangeAspect="1"/>
            </p:cNvPicPr>
            <p:nvPr/>
          </p:nvPicPr>
          <p:blipFill>
            <a:blip r:embed="rId1">
              <a:extLst>
                <a:ext uri="{28A0092B-C50C-407E-A947-70E740481C1C}">
                  <a14:useLocalDpi xmlns:a14="http://schemas.microsoft.com/office/drawing/2010/main" val="0"/>
                </a:ext>
              </a:extLst>
            </a:blip>
            <a:srcRect l="40278" t="2291" r="1768" b="2559"/>
            <a:stretch>
              <a:fillRect/>
            </a:stretch>
          </p:blipFill>
          <p:spPr>
            <a:xfrm>
              <a:off x="6362700" y="0"/>
              <a:ext cx="5829300" cy="6858000"/>
            </a:xfrm>
            <a:custGeom>
              <a:avLst/>
              <a:gdLst>
                <a:gd name="connsiteX0" fmla="*/ 0 w 5829300"/>
                <a:gd name="connsiteY0" fmla="*/ 0 h 6858000"/>
                <a:gd name="connsiteX1" fmla="*/ 5829300 w 5829300"/>
                <a:gd name="connsiteY1" fmla="*/ 0 h 6858000"/>
                <a:gd name="connsiteX2" fmla="*/ 5829300 w 5829300"/>
                <a:gd name="connsiteY2" fmla="*/ 6858000 h 6858000"/>
                <a:gd name="connsiteX3" fmla="*/ 0 w 58293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829300" h="6858000">
                  <a:moveTo>
                    <a:pt x="0" y="0"/>
                  </a:moveTo>
                  <a:lnTo>
                    <a:pt x="5829300" y="0"/>
                  </a:lnTo>
                  <a:lnTo>
                    <a:pt x="5829300" y="6858000"/>
                  </a:lnTo>
                  <a:lnTo>
                    <a:pt x="0" y="6858000"/>
                  </a:lnTo>
                  <a:close/>
                </a:path>
              </a:pathLst>
            </a:custGeom>
          </p:spPr>
        </p:pic>
      </p:grpSp>
      <p:sp>
        <p:nvSpPr>
          <p:cNvPr id="2" name="文本框 1"/>
          <p:cNvSpPr txBox="1"/>
          <p:nvPr/>
        </p:nvSpPr>
        <p:spPr>
          <a:xfrm>
            <a:off x="857250" y="698500"/>
            <a:ext cx="3517900" cy="398780"/>
          </a:xfrm>
          <a:prstGeom prst="rect">
            <a:avLst/>
          </a:prstGeom>
          <a:noFill/>
        </p:spPr>
        <p:txBody>
          <a:bodyPr wrap="square" rtlCol="0">
            <a:spAutoFit/>
          </a:bodyPr>
          <a:p>
            <a:pPr marL="342900" indent="-342900">
              <a:buFont typeface="Arial" panose="020B0604020202020204" pitchFamily="34" charset="0"/>
              <a:buChar char="•"/>
            </a:pPr>
            <a:r>
              <a:rPr lang="zh-CN" altLang="en-US" sz="2000">
                <a:highlight>
                  <a:srgbClr val="FFFF00"/>
                </a:highlight>
                <a:latin typeface="华文仿宋" panose="02010600040101010101" pitchFamily="2" charset="-122"/>
                <a:ea typeface="华文仿宋" panose="02010600040101010101" pitchFamily="2" charset="-122"/>
              </a:rPr>
              <a:t>跨聚类关系学习</a:t>
            </a:r>
            <a:endParaRPr lang="zh-CN" altLang="en-US" sz="2000">
              <a:highlight>
                <a:srgbClr val="FFFF00"/>
              </a:highlight>
              <a:latin typeface="华文仿宋" panose="02010600040101010101" pitchFamily="2" charset="-122"/>
              <a:ea typeface="华文仿宋" panose="02010600040101010101" pitchFamily="2" charset="-122"/>
            </a:endParaRPr>
          </a:p>
        </p:txBody>
      </p:sp>
      <p:pic>
        <p:nvPicPr>
          <p:cNvPr id="4" name="图片 3" descr="屏幕截图 2024-10-18 202004"/>
          <p:cNvPicPr>
            <a:picLocks noChangeAspect="1"/>
          </p:cNvPicPr>
          <p:nvPr/>
        </p:nvPicPr>
        <p:blipFill>
          <a:blip r:embed="rId2"/>
          <a:stretch>
            <a:fillRect/>
          </a:stretch>
        </p:blipFill>
        <p:spPr>
          <a:xfrm>
            <a:off x="5946140" y="659765"/>
            <a:ext cx="5603875" cy="3737610"/>
          </a:xfrm>
          <a:prstGeom prst="rect">
            <a:avLst/>
          </a:prstGeom>
        </p:spPr>
      </p:pic>
      <p:pic>
        <p:nvPicPr>
          <p:cNvPr id="5" name="图片 4" descr="屏幕截图 2024-10-18 202634"/>
          <p:cNvPicPr>
            <a:picLocks noChangeAspect="1"/>
          </p:cNvPicPr>
          <p:nvPr/>
        </p:nvPicPr>
        <p:blipFill>
          <a:blip r:embed="rId3"/>
          <a:stretch>
            <a:fillRect/>
          </a:stretch>
        </p:blipFill>
        <p:spPr>
          <a:xfrm>
            <a:off x="2571115" y="4518025"/>
            <a:ext cx="6362700" cy="539750"/>
          </a:xfrm>
          <a:prstGeom prst="rect">
            <a:avLst/>
          </a:prstGeom>
        </p:spPr>
      </p:pic>
      <p:pic>
        <p:nvPicPr>
          <p:cNvPr id="6" name="图片 5" descr="屏幕截图 2024-10-18 202649"/>
          <p:cNvPicPr>
            <a:picLocks noChangeAspect="1"/>
          </p:cNvPicPr>
          <p:nvPr/>
        </p:nvPicPr>
        <p:blipFill>
          <a:blip r:embed="rId4"/>
          <a:stretch>
            <a:fillRect/>
          </a:stretch>
        </p:blipFill>
        <p:spPr>
          <a:xfrm>
            <a:off x="3190875" y="5057775"/>
            <a:ext cx="4997450" cy="501650"/>
          </a:xfrm>
          <a:prstGeom prst="rect">
            <a:avLst/>
          </a:prstGeom>
        </p:spPr>
      </p:pic>
      <p:sp>
        <p:nvSpPr>
          <p:cNvPr id="8" name="文本框 7"/>
          <p:cNvSpPr txBox="1"/>
          <p:nvPr/>
        </p:nvSpPr>
        <p:spPr>
          <a:xfrm>
            <a:off x="628650" y="1149350"/>
            <a:ext cx="4959350" cy="4399915"/>
          </a:xfrm>
          <a:prstGeom prst="rect">
            <a:avLst/>
          </a:prstGeom>
          <a:noFill/>
        </p:spPr>
        <p:txBody>
          <a:bodyPr wrap="square" rtlCol="0">
            <a:spAutoFit/>
          </a:bodyPr>
          <a:p>
            <a:pPr marL="342900" indent="-342900">
              <a:buFont typeface="Arial" panose="020B0604020202020204" pitchFamily="34" charset="0"/>
              <a:buChar char="•"/>
            </a:pPr>
            <a:r>
              <a:rPr lang="en-US" altLang="zh-CN" sz="2000">
                <a:latin typeface="华文仿宋" panose="02010600040101010101" pitchFamily="2" charset="-122"/>
                <a:ea typeface="华文仿宋" panose="02010600040101010101" pitchFamily="2" charset="-122"/>
              </a:rPr>
              <a:t> </a:t>
            </a:r>
            <a:r>
              <a:rPr lang="zh-CN" altLang="en-US" sz="2000">
                <a:latin typeface="华文仿宋" panose="02010600040101010101" pitchFamily="2" charset="-122"/>
                <a:ea typeface="华文仿宋" panose="02010600040101010101" pitchFamily="2" charset="-122"/>
              </a:rPr>
              <a:t>低层次的区域聚类，通过分类</a:t>
            </a:r>
            <a:r>
              <a:rPr lang="zh-CN" altLang="en-US" sz="2000">
                <a:latin typeface="华文仿宋" panose="02010600040101010101" pitchFamily="2" charset="-122"/>
                <a:ea typeface="华文仿宋" panose="02010600040101010101" pitchFamily="2" charset="-122"/>
              </a:rPr>
              <a:t>与区域迁移的方式，分析不同区域的</a:t>
            </a:r>
            <a:r>
              <a:rPr lang="zh-CN" altLang="en-US" sz="2000">
                <a:latin typeface="华文仿宋" panose="02010600040101010101" pitchFamily="2" charset="-122"/>
                <a:ea typeface="华文仿宋" panose="02010600040101010101" pitchFamily="2" charset="-122"/>
              </a:rPr>
              <a:t>关联关系</a:t>
            </a:r>
            <a:endParaRPr lang="zh-CN" altLang="en-US" sz="2000">
              <a:latin typeface="华文仿宋" panose="02010600040101010101" pitchFamily="2" charset="-122"/>
              <a:ea typeface="华文仿宋" panose="02010600040101010101" pitchFamily="2" charset="-122"/>
            </a:endParaRPr>
          </a:p>
          <a:p>
            <a:pPr marL="342900" indent="-342900">
              <a:buFont typeface="Arial" panose="020B0604020202020204" pitchFamily="34" charset="0"/>
              <a:buChar char="•"/>
            </a:pPr>
            <a:endParaRPr lang="zh-CN" altLang="en-US" sz="2000">
              <a:latin typeface="华文仿宋" panose="02010600040101010101" pitchFamily="2" charset="-122"/>
              <a:ea typeface="华文仿宋" panose="02010600040101010101" pitchFamily="2" charset="-122"/>
            </a:endParaRPr>
          </a:p>
          <a:p>
            <a:pPr marL="342900" indent="-342900">
              <a:buFont typeface="Arial" panose="020B0604020202020204" pitchFamily="34" charset="0"/>
              <a:buChar char="•"/>
            </a:pPr>
            <a:r>
              <a:rPr lang="en-US" altLang="zh-CN" sz="2000">
                <a:latin typeface="华文仿宋" panose="02010600040101010101" pitchFamily="2" charset="-122"/>
                <a:ea typeface="华文仿宋" panose="02010600040101010101" pitchFamily="2" charset="-122"/>
              </a:rPr>
              <a:t> </a:t>
            </a:r>
            <a:r>
              <a:rPr lang="zh-CN" altLang="en-US" sz="2000">
                <a:latin typeface="华文仿宋" panose="02010600040101010101" pitchFamily="2" charset="-122"/>
                <a:ea typeface="华文仿宋" panose="02010600040101010101" pitchFamily="2" charset="-122"/>
              </a:rPr>
              <a:t>高层次的模式迁移，展示了通过时间维度，如何在不同时间点之间</a:t>
            </a:r>
            <a:r>
              <a:rPr lang="zh-CN" altLang="en-US" sz="2000">
                <a:latin typeface="华文仿宋" panose="02010600040101010101" pitchFamily="2" charset="-122"/>
                <a:ea typeface="华文仿宋" panose="02010600040101010101" pitchFamily="2" charset="-122"/>
              </a:rPr>
              <a:t>迁移时空模式</a:t>
            </a:r>
            <a:endParaRPr lang="zh-CN" altLang="en-US" sz="2000">
              <a:latin typeface="华文仿宋" panose="02010600040101010101" pitchFamily="2" charset="-122"/>
              <a:ea typeface="华文仿宋" panose="02010600040101010101" pitchFamily="2" charset="-122"/>
            </a:endParaRPr>
          </a:p>
          <a:p>
            <a:pPr marL="342900" indent="-342900">
              <a:buFont typeface="Arial" panose="020B0604020202020204" pitchFamily="34" charset="0"/>
              <a:buChar char="•"/>
            </a:pPr>
            <a:endParaRPr lang="zh-CN" altLang="en-US" sz="2000">
              <a:latin typeface="华文仿宋" panose="02010600040101010101" pitchFamily="2" charset="-122"/>
              <a:ea typeface="华文仿宋" panose="02010600040101010101" pitchFamily="2" charset="-122"/>
            </a:endParaRPr>
          </a:p>
          <a:p>
            <a:pPr marL="342900" indent="-342900">
              <a:buFont typeface="Arial" panose="020B0604020202020204" pitchFamily="34" charset="0"/>
              <a:buChar char="•"/>
            </a:pPr>
            <a:r>
              <a:rPr lang="en-US" altLang="zh-CN" sz="2000">
                <a:latin typeface="华文仿宋" panose="02010600040101010101" pitchFamily="2" charset="-122"/>
                <a:ea typeface="华文仿宋" panose="02010600040101010101" pitchFamily="2" charset="-122"/>
              </a:rPr>
              <a:t> </a:t>
            </a:r>
            <a:r>
              <a:rPr lang="zh-CN" altLang="en-US" sz="2000">
                <a:latin typeface="华文仿宋" panose="02010600040101010101" pitchFamily="2" charset="-122"/>
                <a:ea typeface="华文仿宋" panose="02010600040101010101" pitchFamily="2" charset="-122"/>
              </a:rPr>
              <a:t>通过聚类机制，不仅捕获区域之间的相似性，还对时空模式进行更高层次的关系学习和</a:t>
            </a:r>
            <a:r>
              <a:rPr lang="zh-CN" altLang="en-US" sz="2000">
                <a:latin typeface="华文仿宋" panose="02010600040101010101" pitchFamily="2" charset="-122"/>
                <a:ea typeface="华文仿宋" panose="02010600040101010101" pitchFamily="2" charset="-122"/>
              </a:rPr>
              <a:t>迁移</a:t>
            </a:r>
            <a:endParaRPr lang="zh-CN" altLang="en-US" sz="2000">
              <a:latin typeface="华文仿宋" panose="02010600040101010101" pitchFamily="2" charset="-122"/>
              <a:ea typeface="华文仿宋" panose="02010600040101010101" pitchFamily="2" charset="-122"/>
            </a:endParaRPr>
          </a:p>
          <a:p>
            <a:pPr marL="342900" indent="-342900">
              <a:buFont typeface="Arial" panose="020B0604020202020204" pitchFamily="34" charset="0"/>
              <a:buChar char="•"/>
            </a:pPr>
            <a:endParaRPr lang="zh-CN" altLang="en-US" sz="2000">
              <a:latin typeface="华文仿宋" panose="02010600040101010101" pitchFamily="2" charset="-122"/>
              <a:ea typeface="华文仿宋" panose="02010600040101010101" pitchFamily="2" charset="-122"/>
            </a:endParaRPr>
          </a:p>
          <a:p>
            <a:pPr marL="342900" indent="-342900">
              <a:buFont typeface="Arial" panose="020B0604020202020204" pitchFamily="34" charset="0"/>
              <a:buChar char="•"/>
            </a:pPr>
            <a:endParaRPr lang="zh-CN" altLang="en-US" sz="2000">
              <a:latin typeface="华文仿宋" panose="02010600040101010101" pitchFamily="2" charset="-122"/>
              <a:ea typeface="华文仿宋" panose="02010600040101010101" pitchFamily="2" charset="-122"/>
            </a:endParaRPr>
          </a:p>
          <a:p>
            <a:pPr marL="342900" indent="-342900">
              <a:buFont typeface="Arial" panose="020B0604020202020204" pitchFamily="34" charset="0"/>
              <a:buChar char="•"/>
            </a:pPr>
            <a:endParaRPr lang="zh-CN" altLang="en-US" sz="2000">
              <a:latin typeface="华文仿宋" panose="02010600040101010101" pitchFamily="2" charset="-122"/>
              <a:ea typeface="华文仿宋" panose="02010600040101010101" pitchFamily="2" charset="-122"/>
            </a:endParaRPr>
          </a:p>
          <a:p>
            <a:pPr indent="0">
              <a:buFont typeface="Arial" panose="020B0604020202020204" pitchFamily="34" charset="0"/>
              <a:buNone/>
            </a:pPr>
            <a:endParaRPr lang="zh-CN" altLang="en-US" sz="2000">
              <a:latin typeface="华文仿宋" panose="02010600040101010101" pitchFamily="2" charset="-122"/>
              <a:ea typeface="华文仿宋" panose="0201060004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p14:dur="500">
        <p:push dir="u"/>
      </p:transition>
    </mc:Choice>
    <mc:Fallback>
      <p:transition>
        <p:push dir="u"/>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0" y="0"/>
            <a:ext cx="12192000" cy="6858000"/>
            <a:chOff x="0" y="0"/>
            <a:chExt cx="12192000" cy="6858000"/>
          </a:xfrm>
        </p:grpSpPr>
        <p:pic>
          <p:nvPicPr>
            <p:cNvPr id="9" name="图片 8" descr="图片包含 形状&#10;&#10;描述已自动生成"/>
            <p:cNvPicPr>
              <a:picLocks noChangeAspect="1"/>
            </p:cNvPicPr>
            <p:nvPr/>
          </p:nvPicPr>
          <p:blipFill>
            <a:blip r:embed="rId1">
              <a:extLst>
                <a:ext uri="{28A0092B-C50C-407E-A947-70E740481C1C}">
                  <a14:useLocalDpi xmlns:a14="http://schemas.microsoft.com/office/drawing/2010/main" val="0"/>
                </a:ext>
              </a:extLst>
            </a:blip>
            <a:srcRect l="1641" t="2291" b="2559"/>
            <a:stretch>
              <a:fillRect/>
            </a:stretch>
          </p:blipFill>
          <p:spPr>
            <a:xfrm>
              <a:off x="0" y="0"/>
              <a:ext cx="9893301" cy="6858000"/>
            </a:xfrm>
            <a:custGeom>
              <a:avLst/>
              <a:gdLst>
                <a:gd name="connsiteX0" fmla="*/ 0 w 9893301"/>
                <a:gd name="connsiteY0" fmla="*/ 0 h 6858000"/>
                <a:gd name="connsiteX1" fmla="*/ 9893301 w 9893301"/>
                <a:gd name="connsiteY1" fmla="*/ 0 h 6858000"/>
                <a:gd name="connsiteX2" fmla="*/ 9893301 w 9893301"/>
                <a:gd name="connsiteY2" fmla="*/ 6858000 h 6858000"/>
                <a:gd name="connsiteX3" fmla="*/ 0 w 989330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9893301" h="6858000">
                  <a:moveTo>
                    <a:pt x="0" y="0"/>
                  </a:moveTo>
                  <a:lnTo>
                    <a:pt x="9893301" y="0"/>
                  </a:lnTo>
                  <a:lnTo>
                    <a:pt x="9893301" y="6858000"/>
                  </a:lnTo>
                  <a:lnTo>
                    <a:pt x="0" y="6858000"/>
                  </a:lnTo>
                  <a:close/>
                </a:path>
              </a:pathLst>
            </a:custGeom>
          </p:spPr>
        </p:pic>
        <p:pic>
          <p:nvPicPr>
            <p:cNvPr id="16" name="图片 15" descr="图片包含 形状&#10;&#10;描述已自动生成"/>
            <p:cNvPicPr>
              <a:picLocks noChangeAspect="1"/>
            </p:cNvPicPr>
            <p:nvPr/>
          </p:nvPicPr>
          <p:blipFill>
            <a:blip r:embed="rId1">
              <a:extLst>
                <a:ext uri="{28A0092B-C50C-407E-A947-70E740481C1C}">
                  <a14:useLocalDpi xmlns:a14="http://schemas.microsoft.com/office/drawing/2010/main" val="0"/>
                </a:ext>
              </a:extLst>
            </a:blip>
            <a:srcRect l="40278" t="2291" r="1768" b="2559"/>
            <a:stretch>
              <a:fillRect/>
            </a:stretch>
          </p:blipFill>
          <p:spPr>
            <a:xfrm>
              <a:off x="6362700" y="0"/>
              <a:ext cx="5829300" cy="6858000"/>
            </a:xfrm>
            <a:custGeom>
              <a:avLst/>
              <a:gdLst>
                <a:gd name="connsiteX0" fmla="*/ 0 w 5829300"/>
                <a:gd name="connsiteY0" fmla="*/ 0 h 6858000"/>
                <a:gd name="connsiteX1" fmla="*/ 5829300 w 5829300"/>
                <a:gd name="connsiteY1" fmla="*/ 0 h 6858000"/>
                <a:gd name="connsiteX2" fmla="*/ 5829300 w 5829300"/>
                <a:gd name="connsiteY2" fmla="*/ 6858000 h 6858000"/>
                <a:gd name="connsiteX3" fmla="*/ 0 w 58293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829300" h="6858000">
                  <a:moveTo>
                    <a:pt x="0" y="0"/>
                  </a:moveTo>
                  <a:lnTo>
                    <a:pt x="5829300" y="0"/>
                  </a:lnTo>
                  <a:lnTo>
                    <a:pt x="5829300" y="6858000"/>
                  </a:lnTo>
                  <a:lnTo>
                    <a:pt x="0" y="6858000"/>
                  </a:lnTo>
                  <a:close/>
                </a:path>
              </a:pathLst>
            </a:custGeom>
          </p:spPr>
        </p:pic>
      </p:grpSp>
      <p:sp>
        <p:nvSpPr>
          <p:cNvPr id="3" name="文本框 2"/>
          <p:cNvSpPr txBox="1"/>
          <p:nvPr/>
        </p:nvSpPr>
        <p:spPr>
          <a:xfrm>
            <a:off x="847725" y="673735"/>
            <a:ext cx="3551555" cy="398780"/>
          </a:xfrm>
          <a:prstGeom prst="rect">
            <a:avLst/>
          </a:prstGeom>
          <a:noFill/>
        </p:spPr>
        <p:txBody>
          <a:bodyPr wrap="square" rtlCol="0">
            <a:spAutoFit/>
          </a:bodyPr>
          <a:p>
            <a:pPr marL="342900" indent="-342900">
              <a:buFont typeface="Wingdings" panose="05000000000000000000" charset="0"/>
              <a:buChar char="l"/>
            </a:pPr>
            <a:r>
              <a:rPr lang="zh-CN" altLang="en-US" sz="2000">
                <a:solidFill>
                  <a:schemeClr val="tx1"/>
                </a:solidFill>
                <a:effectLst>
                  <a:outerShdw blurRad="38100" dist="19050" dir="2700000" algn="tl" rotWithShape="0">
                    <a:schemeClr val="dk1">
                      <a:alpha val="40000"/>
                    </a:schemeClr>
                  </a:outerShdw>
                </a:effectLst>
                <a:latin typeface="华文仿宋" panose="02010600040101010101" pitchFamily="2" charset="-122"/>
                <a:ea typeface="华文仿宋" panose="02010600040101010101" pitchFamily="2" charset="-122"/>
              </a:rPr>
              <a:t>聚类感知掩码机制</a:t>
            </a:r>
            <a:endParaRPr lang="zh-CN" altLang="en-US" sz="2000">
              <a:solidFill>
                <a:schemeClr val="tx1"/>
              </a:solidFill>
              <a:effectLst>
                <a:outerShdw blurRad="38100" dist="19050" dir="2700000" algn="tl" rotWithShape="0">
                  <a:schemeClr val="dk1">
                    <a:alpha val="40000"/>
                  </a:schemeClr>
                </a:outerShdw>
              </a:effectLst>
              <a:latin typeface="华文仿宋" panose="02010600040101010101" pitchFamily="2" charset="-122"/>
              <a:ea typeface="华文仿宋" panose="02010600040101010101" pitchFamily="2" charset="-122"/>
            </a:endParaRPr>
          </a:p>
        </p:txBody>
      </p:sp>
      <p:pic>
        <p:nvPicPr>
          <p:cNvPr id="4" name="图片 3" descr="屏幕截图 2024-10-18 203648"/>
          <p:cNvPicPr>
            <a:picLocks noChangeAspect="1"/>
          </p:cNvPicPr>
          <p:nvPr/>
        </p:nvPicPr>
        <p:blipFill>
          <a:blip r:embed="rId2"/>
          <a:stretch>
            <a:fillRect/>
          </a:stretch>
        </p:blipFill>
        <p:spPr>
          <a:xfrm>
            <a:off x="7898130" y="514350"/>
            <a:ext cx="3637915" cy="4485005"/>
          </a:xfrm>
          <a:prstGeom prst="rect">
            <a:avLst/>
          </a:prstGeom>
        </p:spPr>
      </p:pic>
      <p:sp>
        <p:nvSpPr>
          <p:cNvPr id="5" name="文本框 4"/>
          <p:cNvSpPr txBox="1"/>
          <p:nvPr/>
        </p:nvSpPr>
        <p:spPr>
          <a:xfrm>
            <a:off x="795020" y="1268730"/>
            <a:ext cx="7049770" cy="3969385"/>
          </a:xfrm>
          <a:prstGeom prst="rect">
            <a:avLst/>
          </a:prstGeom>
          <a:noFill/>
        </p:spPr>
        <p:txBody>
          <a:bodyPr wrap="square" rtlCol="0">
            <a:spAutoFit/>
          </a:bodyPr>
          <a:p>
            <a:r>
              <a:rPr lang="zh-CN" altLang="en-US">
                <a:latin typeface="华文仿宋" panose="02010600040101010101" pitchFamily="2" charset="-122"/>
                <a:ea typeface="华文仿宋" panose="02010600040101010101" pitchFamily="2" charset="-122"/>
              </a:rPr>
              <a:t>受</a:t>
            </a:r>
            <a:r>
              <a:rPr lang="en-US" altLang="zh-CN">
                <a:latin typeface="华文仿宋" panose="02010600040101010101" pitchFamily="2" charset="-122"/>
                <a:ea typeface="华文仿宋" panose="02010600040101010101" pitchFamily="2" charset="-122"/>
              </a:rPr>
              <a:t>MAE</a:t>
            </a:r>
            <a:r>
              <a:rPr lang="zh-CN" altLang="en-US">
                <a:latin typeface="华文仿宋" panose="02010600040101010101" pitchFamily="2" charset="-122"/>
                <a:ea typeface="华文仿宋" panose="02010600040101010101" pitchFamily="2" charset="-122"/>
              </a:rPr>
              <a:t>的</a:t>
            </a:r>
            <a:r>
              <a:rPr lang="zh-CN" altLang="en-US">
                <a:latin typeface="华文仿宋" panose="02010600040101010101" pitchFamily="2" charset="-122"/>
                <a:ea typeface="华文仿宋" panose="02010600040101010101" pitchFamily="2" charset="-122"/>
              </a:rPr>
              <a:t>启发，设计了一种聚类感知的屏蔽机制，以增强聚类内和聚类间的关系学习。</a:t>
            </a:r>
            <a:endParaRPr lang="zh-CN" altLang="en-US">
              <a:latin typeface="华文仿宋" panose="02010600040101010101" pitchFamily="2" charset="-122"/>
              <a:ea typeface="华文仿宋" panose="02010600040101010101" pitchFamily="2" charset="-122"/>
            </a:endParaRPr>
          </a:p>
          <a:p>
            <a:endParaRPr lang="zh-CN" altLang="en-US">
              <a:latin typeface="华文仿宋" panose="02010600040101010101" pitchFamily="2" charset="-122"/>
              <a:ea typeface="华文仿宋" panose="02010600040101010101" pitchFamily="2" charset="-122"/>
            </a:endParaRPr>
          </a:p>
          <a:p>
            <a:endParaRPr lang="zh-CN" altLang="en-US">
              <a:latin typeface="华文仿宋" panose="02010600040101010101" pitchFamily="2" charset="-122"/>
              <a:ea typeface="华文仿宋" panose="02010600040101010101" pitchFamily="2" charset="-122"/>
            </a:endParaRPr>
          </a:p>
          <a:p>
            <a:endParaRPr lang="zh-CN" altLang="en-US">
              <a:latin typeface="华文仿宋" panose="02010600040101010101" pitchFamily="2" charset="-122"/>
              <a:ea typeface="华文仿宋" panose="02010600040101010101" pitchFamily="2" charset="-122"/>
            </a:endParaRPr>
          </a:p>
          <a:p>
            <a:r>
              <a:rPr lang="zh-CN" altLang="en-US">
                <a:latin typeface="华文仿宋" panose="02010600040101010101" pitchFamily="2" charset="-122"/>
                <a:ea typeface="华文仿宋" panose="02010600040101010101" pitchFamily="2" charset="-122"/>
              </a:rPr>
              <a:t>在训练初期，随机掩码聚类内的部分区域，</a:t>
            </a:r>
            <a:r>
              <a:rPr lang="zh-CN" altLang="en-US">
                <a:latin typeface="华文仿宋" panose="02010600040101010101" pitchFamily="2" charset="-122"/>
                <a:ea typeface="华文仿宋" panose="02010600040101010101" pitchFamily="2" charset="-122"/>
                <a:sym typeface="+mn-ea"/>
              </a:rPr>
              <a:t>被屏蔽的数值可以通过参考具有相似时空模式的聚类内区域来轻松预测。</a:t>
            </a:r>
            <a:endParaRPr lang="zh-CN" altLang="en-US">
              <a:latin typeface="华文仿宋" panose="02010600040101010101" pitchFamily="2" charset="-122"/>
              <a:ea typeface="华文仿宋" panose="02010600040101010101" pitchFamily="2" charset="-122"/>
            </a:endParaRPr>
          </a:p>
          <a:p>
            <a:endParaRPr lang="zh-CN" altLang="en-US">
              <a:latin typeface="华文仿宋" panose="02010600040101010101" pitchFamily="2" charset="-122"/>
              <a:ea typeface="华文仿宋" panose="02010600040101010101" pitchFamily="2" charset="-122"/>
            </a:endParaRPr>
          </a:p>
          <a:p>
            <a:endParaRPr lang="zh-CN" altLang="en-US">
              <a:latin typeface="华文仿宋" panose="02010600040101010101" pitchFamily="2" charset="-122"/>
              <a:ea typeface="华文仿宋" panose="02010600040101010101" pitchFamily="2" charset="-122"/>
            </a:endParaRPr>
          </a:p>
          <a:p>
            <a:r>
              <a:rPr lang="zh-CN" altLang="en-US">
                <a:latin typeface="华文仿宋" panose="02010600040101010101" pitchFamily="2" charset="-122"/>
                <a:ea typeface="华文仿宋" panose="02010600040101010101" pitchFamily="2" charset="-122"/>
              </a:rPr>
              <a:t>随后从易到难的逐渐增加特定类别的掩码比例，通过减少相关信息来增加预测难度，最后完全掩码，促进聚类间的</a:t>
            </a:r>
            <a:r>
              <a:rPr lang="zh-CN" altLang="en-US">
                <a:latin typeface="华文仿宋" panose="02010600040101010101" pitchFamily="2" charset="-122"/>
                <a:ea typeface="华文仿宋" panose="02010600040101010101" pitchFamily="2" charset="-122"/>
              </a:rPr>
              <a:t>知识传播能力。</a:t>
            </a:r>
            <a:endParaRPr lang="zh-CN" altLang="en-US">
              <a:latin typeface="华文仿宋" panose="02010600040101010101" pitchFamily="2" charset="-122"/>
              <a:ea typeface="华文仿宋" panose="02010600040101010101" pitchFamily="2" charset="-122"/>
            </a:endParaRPr>
          </a:p>
          <a:p>
            <a:endParaRPr lang="zh-CN" altLang="en-US">
              <a:latin typeface="华文仿宋" panose="02010600040101010101" pitchFamily="2" charset="-122"/>
              <a:ea typeface="华文仿宋" panose="02010600040101010101" pitchFamily="2" charset="-122"/>
            </a:endParaRPr>
          </a:p>
          <a:p>
            <a:endParaRPr lang="zh-CN" altLang="en-US">
              <a:latin typeface="华文仿宋" panose="02010600040101010101" pitchFamily="2" charset="-122"/>
              <a:ea typeface="华文仿宋" panose="02010600040101010101" pitchFamily="2" charset="-122"/>
            </a:endParaRPr>
          </a:p>
          <a:p>
            <a:endParaRPr lang="zh-CN" altLang="en-US">
              <a:latin typeface="华文仿宋" panose="02010600040101010101" pitchFamily="2" charset="-122"/>
              <a:ea typeface="华文仿宋" panose="0201060004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p14:dur="500">
        <p:push dir="u"/>
      </p:transition>
    </mc:Choice>
    <mc:Fallback>
      <p:transition>
        <p:push dir="u"/>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0" y="0"/>
            <a:ext cx="12192000" cy="6858000"/>
            <a:chOff x="0" y="0"/>
            <a:chExt cx="12192000" cy="6858000"/>
          </a:xfrm>
        </p:grpSpPr>
        <p:pic>
          <p:nvPicPr>
            <p:cNvPr id="9" name="图片 8" descr="图片包含 形状&#10;&#10;描述已自动生成"/>
            <p:cNvPicPr>
              <a:picLocks noChangeAspect="1"/>
            </p:cNvPicPr>
            <p:nvPr/>
          </p:nvPicPr>
          <p:blipFill>
            <a:blip r:embed="rId1">
              <a:extLst>
                <a:ext uri="{28A0092B-C50C-407E-A947-70E740481C1C}">
                  <a14:useLocalDpi xmlns:a14="http://schemas.microsoft.com/office/drawing/2010/main" val="0"/>
                </a:ext>
              </a:extLst>
            </a:blip>
            <a:srcRect l="1641" t="2291" b="2559"/>
            <a:stretch>
              <a:fillRect/>
            </a:stretch>
          </p:blipFill>
          <p:spPr>
            <a:xfrm>
              <a:off x="0" y="0"/>
              <a:ext cx="9893301" cy="6858000"/>
            </a:xfrm>
            <a:custGeom>
              <a:avLst/>
              <a:gdLst>
                <a:gd name="connsiteX0" fmla="*/ 0 w 9893301"/>
                <a:gd name="connsiteY0" fmla="*/ 0 h 6858000"/>
                <a:gd name="connsiteX1" fmla="*/ 9893301 w 9893301"/>
                <a:gd name="connsiteY1" fmla="*/ 0 h 6858000"/>
                <a:gd name="connsiteX2" fmla="*/ 9893301 w 9893301"/>
                <a:gd name="connsiteY2" fmla="*/ 6858000 h 6858000"/>
                <a:gd name="connsiteX3" fmla="*/ 0 w 989330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9893301" h="6858000">
                  <a:moveTo>
                    <a:pt x="0" y="0"/>
                  </a:moveTo>
                  <a:lnTo>
                    <a:pt x="9893301" y="0"/>
                  </a:lnTo>
                  <a:lnTo>
                    <a:pt x="9893301" y="6858000"/>
                  </a:lnTo>
                  <a:lnTo>
                    <a:pt x="0" y="6858000"/>
                  </a:lnTo>
                  <a:close/>
                </a:path>
              </a:pathLst>
            </a:custGeom>
          </p:spPr>
        </p:pic>
        <p:pic>
          <p:nvPicPr>
            <p:cNvPr id="16" name="图片 15" descr="图片包含 形状&#10;&#10;描述已自动生成"/>
            <p:cNvPicPr>
              <a:picLocks noChangeAspect="1"/>
            </p:cNvPicPr>
            <p:nvPr/>
          </p:nvPicPr>
          <p:blipFill>
            <a:blip r:embed="rId1">
              <a:extLst>
                <a:ext uri="{28A0092B-C50C-407E-A947-70E740481C1C}">
                  <a14:useLocalDpi xmlns:a14="http://schemas.microsoft.com/office/drawing/2010/main" val="0"/>
                </a:ext>
              </a:extLst>
            </a:blip>
            <a:srcRect l="40278" t="2291" r="1768" b="2559"/>
            <a:stretch>
              <a:fillRect/>
            </a:stretch>
          </p:blipFill>
          <p:spPr>
            <a:xfrm>
              <a:off x="6362700" y="0"/>
              <a:ext cx="5829300" cy="6858000"/>
            </a:xfrm>
            <a:custGeom>
              <a:avLst/>
              <a:gdLst>
                <a:gd name="connsiteX0" fmla="*/ 0 w 5829300"/>
                <a:gd name="connsiteY0" fmla="*/ 0 h 6858000"/>
                <a:gd name="connsiteX1" fmla="*/ 5829300 w 5829300"/>
                <a:gd name="connsiteY1" fmla="*/ 0 h 6858000"/>
                <a:gd name="connsiteX2" fmla="*/ 5829300 w 5829300"/>
                <a:gd name="connsiteY2" fmla="*/ 6858000 h 6858000"/>
                <a:gd name="connsiteX3" fmla="*/ 0 w 58293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829300" h="6858000">
                  <a:moveTo>
                    <a:pt x="0" y="0"/>
                  </a:moveTo>
                  <a:lnTo>
                    <a:pt x="5829300" y="0"/>
                  </a:lnTo>
                  <a:lnTo>
                    <a:pt x="5829300" y="6858000"/>
                  </a:lnTo>
                  <a:lnTo>
                    <a:pt x="0" y="6858000"/>
                  </a:lnTo>
                  <a:close/>
                </a:path>
              </a:pathLst>
            </a:custGeom>
          </p:spPr>
        </p:pic>
      </p:grpSp>
      <p:sp>
        <p:nvSpPr>
          <p:cNvPr id="4" name="文本框 3"/>
          <p:cNvSpPr txBox="1"/>
          <p:nvPr/>
        </p:nvSpPr>
        <p:spPr>
          <a:xfrm>
            <a:off x="841375" y="667385"/>
            <a:ext cx="3101340" cy="460375"/>
          </a:xfrm>
          <a:prstGeom prst="rect">
            <a:avLst/>
          </a:prstGeom>
          <a:noFill/>
        </p:spPr>
        <p:txBody>
          <a:bodyPr wrap="square" rtlCol="0">
            <a:spAutoFit/>
          </a:bodyPr>
          <a:p>
            <a:pPr marL="342900" indent="-342900">
              <a:buFont typeface="Wingdings" panose="05000000000000000000" charset="0"/>
              <a:buChar char="l"/>
            </a:pPr>
            <a:r>
              <a:rPr lang="en-US" altLang="zh-CN" sz="2400">
                <a:solidFill>
                  <a:schemeClr val="tx1"/>
                </a:solidFill>
                <a:effectLst>
                  <a:outerShdw blurRad="38100" dist="19050" dir="2700000" algn="tl" rotWithShape="0">
                    <a:schemeClr val="dk1">
                      <a:alpha val="40000"/>
                    </a:schemeClr>
                  </a:outerShdw>
                </a:effectLst>
                <a:latin typeface="+mj-lt"/>
                <a:ea typeface="+mj-lt"/>
              </a:rPr>
              <a:t>performance</a:t>
            </a:r>
            <a:endParaRPr lang="en-US" altLang="zh-CN" sz="2400">
              <a:solidFill>
                <a:schemeClr val="tx1"/>
              </a:solidFill>
              <a:effectLst>
                <a:outerShdw blurRad="38100" dist="19050" dir="2700000" algn="tl" rotWithShape="0">
                  <a:schemeClr val="dk1">
                    <a:alpha val="40000"/>
                  </a:schemeClr>
                </a:outerShdw>
              </a:effectLst>
              <a:latin typeface="+mj-lt"/>
              <a:ea typeface="+mj-lt"/>
            </a:endParaRPr>
          </a:p>
        </p:txBody>
      </p:sp>
      <p:pic>
        <p:nvPicPr>
          <p:cNvPr id="5" name="图片 4" descr="屏幕截图 2024-10-19 001855"/>
          <p:cNvPicPr>
            <a:picLocks noChangeAspect="1"/>
          </p:cNvPicPr>
          <p:nvPr/>
        </p:nvPicPr>
        <p:blipFill>
          <a:blip r:embed="rId2"/>
          <a:stretch>
            <a:fillRect/>
          </a:stretch>
        </p:blipFill>
        <p:spPr>
          <a:xfrm>
            <a:off x="5440680" y="767080"/>
            <a:ext cx="6028055" cy="4049395"/>
          </a:xfrm>
          <a:prstGeom prst="rect">
            <a:avLst/>
          </a:prstGeom>
        </p:spPr>
      </p:pic>
      <p:sp>
        <p:nvSpPr>
          <p:cNvPr id="6" name="文本框 5"/>
          <p:cNvSpPr txBox="1"/>
          <p:nvPr/>
        </p:nvSpPr>
        <p:spPr>
          <a:xfrm>
            <a:off x="570230" y="1308735"/>
            <a:ext cx="4840605" cy="4523105"/>
          </a:xfrm>
          <a:prstGeom prst="rect">
            <a:avLst/>
          </a:prstGeom>
          <a:noFill/>
        </p:spPr>
        <p:txBody>
          <a:bodyPr wrap="square" rtlCol="0">
            <a:spAutoFit/>
          </a:bodyPr>
          <a:p>
            <a:r>
              <a:rPr lang="zh-CN" altLang="en-US">
                <a:latin typeface="华文仿宋" panose="02010600040101010101" pitchFamily="2" charset="-122"/>
                <a:ea typeface="华文仿宋" panose="02010600040101010101" pitchFamily="2" charset="-122"/>
                <a:cs typeface="华文仿宋" panose="02010600040101010101" pitchFamily="2" charset="-122"/>
              </a:rPr>
              <a:t>使用四种数据集，选择平均绝对误差（MAE）、均方根误差（RMSE）和平均绝对百分比误差（MAPE）作为评估指标。</a:t>
            </a:r>
            <a:endParaRPr lang="zh-CN" altLang="en-US">
              <a:latin typeface="华文仿宋" panose="02010600040101010101" pitchFamily="2" charset="-122"/>
              <a:ea typeface="华文仿宋" panose="02010600040101010101" pitchFamily="2" charset="-122"/>
              <a:cs typeface="华文仿宋" panose="02010600040101010101" pitchFamily="2" charset="-122"/>
            </a:endParaRPr>
          </a:p>
          <a:p>
            <a:r>
              <a:rPr lang="zh-CN" altLang="en-US">
                <a:latin typeface="华文仿宋" panose="02010600040101010101" pitchFamily="2" charset="-122"/>
                <a:ea typeface="华文仿宋" panose="02010600040101010101" pitchFamily="2" charset="-122"/>
                <a:cs typeface="华文仿宋" panose="02010600040101010101" pitchFamily="2" charset="-122"/>
              </a:rPr>
              <a:t>在预训练阶段，使用绝对误差损失函数来优化参数。在下游任务阶段，我们首先将嵌入矩阵和原始信号进行融合，作为下游模型的输入，而不同的下游模型采用不同的优化策略</a:t>
            </a:r>
            <a:endParaRPr lang="zh-CN" altLang="en-US">
              <a:latin typeface="华文仿宋" panose="02010600040101010101" pitchFamily="2" charset="-122"/>
              <a:ea typeface="华文仿宋" panose="02010600040101010101" pitchFamily="2" charset="-122"/>
              <a:cs typeface="华文仿宋" panose="02010600040101010101" pitchFamily="2" charset="-122"/>
            </a:endParaRPr>
          </a:p>
          <a:p>
            <a:endParaRPr lang="zh-CN" altLang="en-US">
              <a:latin typeface="华文仿宋" panose="02010600040101010101" pitchFamily="2" charset="-122"/>
              <a:ea typeface="华文仿宋" panose="02010600040101010101" pitchFamily="2" charset="-122"/>
              <a:cs typeface="华文仿宋" panose="02010600040101010101" pitchFamily="2" charset="-122"/>
            </a:endParaRPr>
          </a:p>
          <a:p>
            <a:r>
              <a:rPr lang="zh-CN" altLang="en-US">
                <a:latin typeface="华文仿宋" panose="02010600040101010101" pitchFamily="2" charset="-122"/>
                <a:ea typeface="华文仿宋" panose="02010600040101010101" pitchFamily="2" charset="-122"/>
                <a:cs typeface="华文仿宋" panose="02010600040101010101" pitchFamily="2" charset="-122"/>
              </a:rPr>
              <a:t>（</a:t>
            </a:r>
            <a:r>
              <a:rPr lang="en-US" altLang="zh-CN">
                <a:latin typeface="华文仿宋" panose="02010600040101010101" pitchFamily="2" charset="-122"/>
                <a:ea typeface="华文仿宋" panose="02010600040101010101" pitchFamily="2" charset="-122"/>
                <a:cs typeface="华文仿宋" panose="02010600040101010101" pitchFamily="2" charset="-122"/>
              </a:rPr>
              <a:t>1</a:t>
            </a:r>
            <a:r>
              <a:rPr lang="zh-CN" altLang="en-US">
                <a:latin typeface="华文仿宋" panose="02010600040101010101" pitchFamily="2" charset="-122"/>
                <a:ea typeface="华文仿宋" panose="02010600040101010101" pitchFamily="2" charset="-122"/>
                <a:cs typeface="华文仿宋" panose="02010600040101010101" pitchFamily="2" charset="-122"/>
              </a:rPr>
              <a:t>）：在不同</a:t>
            </a:r>
            <a:r>
              <a:rPr lang="en-US" altLang="zh-CN">
                <a:latin typeface="华文仿宋" panose="02010600040101010101" pitchFamily="2" charset="-122"/>
                <a:ea typeface="华文仿宋" panose="02010600040101010101" pitchFamily="2" charset="-122"/>
                <a:cs typeface="华文仿宋" panose="02010600040101010101" pitchFamily="2" charset="-122"/>
              </a:rPr>
              <a:t>baseline</a:t>
            </a:r>
            <a:r>
              <a:rPr lang="zh-CN" altLang="en-US">
                <a:latin typeface="华文仿宋" panose="02010600040101010101" pitchFamily="2" charset="-122"/>
                <a:ea typeface="华文仿宋" panose="02010600040101010101" pitchFamily="2" charset="-122"/>
                <a:cs typeface="华文仿宋" panose="02010600040101010101" pitchFamily="2" charset="-122"/>
              </a:rPr>
              <a:t>上有相应的改进效果，体现泛化性</a:t>
            </a:r>
            <a:endParaRPr lang="zh-CN" altLang="en-US">
              <a:latin typeface="华文仿宋" panose="02010600040101010101" pitchFamily="2" charset="-122"/>
              <a:ea typeface="华文仿宋" panose="02010600040101010101" pitchFamily="2" charset="-122"/>
              <a:cs typeface="华文仿宋" panose="02010600040101010101" pitchFamily="2" charset="-122"/>
            </a:endParaRPr>
          </a:p>
          <a:p>
            <a:endParaRPr lang="zh-CN" altLang="en-US">
              <a:latin typeface="华文仿宋" panose="02010600040101010101" pitchFamily="2" charset="-122"/>
              <a:ea typeface="华文仿宋" panose="02010600040101010101" pitchFamily="2" charset="-122"/>
              <a:cs typeface="华文仿宋" panose="02010600040101010101" pitchFamily="2" charset="-122"/>
            </a:endParaRPr>
          </a:p>
          <a:p>
            <a:r>
              <a:rPr lang="zh-CN" altLang="en-US">
                <a:latin typeface="华文仿宋" panose="02010600040101010101" pitchFamily="2" charset="-122"/>
                <a:ea typeface="华文仿宋" panose="02010600040101010101" pitchFamily="2" charset="-122"/>
                <a:cs typeface="华文仿宋" panose="02010600040101010101" pitchFamily="2" charset="-122"/>
              </a:rPr>
              <a:t>（</a:t>
            </a:r>
            <a:r>
              <a:rPr lang="en-US" altLang="zh-CN">
                <a:latin typeface="华文仿宋" panose="02010600040101010101" pitchFamily="2" charset="-122"/>
                <a:ea typeface="华文仿宋" panose="02010600040101010101" pitchFamily="2" charset="-122"/>
                <a:cs typeface="华文仿宋" panose="02010600040101010101" pitchFamily="2" charset="-122"/>
              </a:rPr>
              <a:t>2</a:t>
            </a:r>
            <a:r>
              <a:rPr lang="zh-CN" altLang="en-US">
                <a:latin typeface="华文仿宋" panose="02010600040101010101" pitchFamily="2" charset="-122"/>
                <a:ea typeface="华文仿宋" panose="02010600040101010101" pitchFamily="2" charset="-122"/>
                <a:cs typeface="华文仿宋" panose="02010600040101010101" pitchFamily="2" charset="-122"/>
              </a:rPr>
              <a:t>）：与预训练基线STEP进行了比较。该方法利用长期时间序列作为预训练的输入，以增强下游模型( GWN )的性能。GPT - ST在预训练阶段只使用了短期数据，但它在几个指标上优于STEP，同时在长期数据也有</a:t>
            </a:r>
            <a:r>
              <a:rPr lang="zh-CN" altLang="en-US">
                <a:latin typeface="华文仿宋" panose="02010600040101010101" pitchFamily="2" charset="-122"/>
                <a:ea typeface="华文仿宋" panose="02010600040101010101" pitchFamily="2" charset="-122"/>
                <a:cs typeface="华文仿宋" panose="02010600040101010101" pitchFamily="2" charset="-122"/>
              </a:rPr>
              <a:t>很大优势。</a:t>
            </a:r>
            <a:endParaRPr lang="zh-CN" altLang="en-US">
              <a:latin typeface="华文仿宋" panose="02010600040101010101" pitchFamily="2" charset="-122"/>
              <a:ea typeface="华文仿宋" panose="02010600040101010101" pitchFamily="2" charset="-122"/>
              <a:cs typeface="华文仿宋" panose="0201060004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p14:dur="500">
        <p:push dir="u"/>
      </p:transition>
    </mc:Choice>
    <mc:Fallback>
      <p:transition>
        <p:push dir="u"/>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0" y="0"/>
            <a:ext cx="12192000" cy="6858000"/>
            <a:chOff x="0" y="0"/>
            <a:chExt cx="12192000" cy="6858000"/>
          </a:xfrm>
        </p:grpSpPr>
        <p:pic>
          <p:nvPicPr>
            <p:cNvPr id="9" name="图片 8" descr="图片包含 形状&#10;&#10;描述已自动生成"/>
            <p:cNvPicPr>
              <a:picLocks noChangeAspect="1"/>
            </p:cNvPicPr>
            <p:nvPr/>
          </p:nvPicPr>
          <p:blipFill>
            <a:blip r:embed="rId1">
              <a:extLst>
                <a:ext uri="{28A0092B-C50C-407E-A947-70E740481C1C}">
                  <a14:useLocalDpi xmlns:a14="http://schemas.microsoft.com/office/drawing/2010/main" val="0"/>
                </a:ext>
              </a:extLst>
            </a:blip>
            <a:srcRect l="1641" t="2291" b="2559"/>
            <a:stretch>
              <a:fillRect/>
            </a:stretch>
          </p:blipFill>
          <p:spPr>
            <a:xfrm>
              <a:off x="0" y="0"/>
              <a:ext cx="9893301" cy="6858000"/>
            </a:xfrm>
            <a:custGeom>
              <a:avLst/>
              <a:gdLst>
                <a:gd name="connsiteX0" fmla="*/ 0 w 9893301"/>
                <a:gd name="connsiteY0" fmla="*/ 0 h 6858000"/>
                <a:gd name="connsiteX1" fmla="*/ 9893301 w 9893301"/>
                <a:gd name="connsiteY1" fmla="*/ 0 h 6858000"/>
                <a:gd name="connsiteX2" fmla="*/ 9893301 w 9893301"/>
                <a:gd name="connsiteY2" fmla="*/ 6858000 h 6858000"/>
                <a:gd name="connsiteX3" fmla="*/ 0 w 989330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9893301" h="6858000">
                  <a:moveTo>
                    <a:pt x="0" y="0"/>
                  </a:moveTo>
                  <a:lnTo>
                    <a:pt x="9893301" y="0"/>
                  </a:lnTo>
                  <a:lnTo>
                    <a:pt x="9893301" y="6858000"/>
                  </a:lnTo>
                  <a:lnTo>
                    <a:pt x="0" y="6858000"/>
                  </a:lnTo>
                  <a:close/>
                </a:path>
              </a:pathLst>
            </a:custGeom>
          </p:spPr>
        </p:pic>
        <p:pic>
          <p:nvPicPr>
            <p:cNvPr id="16" name="图片 15" descr="图片包含 形状&#10;&#10;描述已自动生成"/>
            <p:cNvPicPr>
              <a:picLocks noChangeAspect="1"/>
            </p:cNvPicPr>
            <p:nvPr/>
          </p:nvPicPr>
          <p:blipFill>
            <a:blip r:embed="rId1">
              <a:extLst>
                <a:ext uri="{28A0092B-C50C-407E-A947-70E740481C1C}">
                  <a14:useLocalDpi xmlns:a14="http://schemas.microsoft.com/office/drawing/2010/main" val="0"/>
                </a:ext>
              </a:extLst>
            </a:blip>
            <a:srcRect l="40278" t="2291" r="1768" b="2559"/>
            <a:stretch>
              <a:fillRect/>
            </a:stretch>
          </p:blipFill>
          <p:spPr>
            <a:xfrm>
              <a:off x="6362700" y="0"/>
              <a:ext cx="5829300" cy="6858000"/>
            </a:xfrm>
            <a:custGeom>
              <a:avLst/>
              <a:gdLst>
                <a:gd name="connsiteX0" fmla="*/ 0 w 5829300"/>
                <a:gd name="connsiteY0" fmla="*/ 0 h 6858000"/>
                <a:gd name="connsiteX1" fmla="*/ 5829300 w 5829300"/>
                <a:gd name="connsiteY1" fmla="*/ 0 h 6858000"/>
                <a:gd name="connsiteX2" fmla="*/ 5829300 w 5829300"/>
                <a:gd name="connsiteY2" fmla="*/ 6858000 h 6858000"/>
                <a:gd name="connsiteX3" fmla="*/ 0 w 58293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829300" h="6858000">
                  <a:moveTo>
                    <a:pt x="0" y="0"/>
                  </a:moveTo>
                  <a:lnTo>
                    <a:pt x="5829300" y="0"/>
                  </a:lnTo>
                  <a:lnTo>
                    <a:pt x="5829300" y="6858000"/>
                  </a:lnTo>
                  <a:lnTo>
                    <a:pt x="0" y="6858000"/>
                  </a:lnTo>
                  <a:close/>
                </a:path>
              </a:pathLst>
            </a:custGeom>
          </p:spPr>
        </p:pic>
      </p:grpSp>
      <p:sp>
        <p:nvSpPr>
          <p:cNvPr id="3" name="文本框 2"/>
          <p:cNvSpPr txBox="1"/>
          <p:nvPr/>
        </p:nvSpPr>
        <p:spPr>
          <a:xfrm>
            <a:off x="960120" y="647065"/>
            <a:ext cx="3201035" cy="398780"/>
          </a:xfrm>
          <a:prstGeom prst="rect">
            <a:avLst/>
          </a:prstGeom>
          <a:noFill/>
        </p:spPr>
        <p:txBody>
          <a:bodyPr wrap="square" rtlCol="0">
            <a:spAutoFit/>
          </a:bodyPr>
          <a:p>
            <a:r>
              <a:rPr lang="zh-CN" altLang="en-US" sz="2000">
                <a:solidFill>
                  <a:schemeClr val="tx1"/>
                </a:solidFill>
                <a:effectLst>
                  <a:outerShdw blurRad="38100" dist="19050" dir="2700000" algn="tl" rotWithShape="0">
                    <a:schemeClr val="dk1">
                      <a:alpha val="40000"/>
                    </a:schemeClr>
                  </a:outerShdw>
                </a:effectLst>
                <a:latin typeface="华文仿宋" panose="02010600040101010101" pitchFamily="2" charset="-122"/>
                <a:ea typeface="华文仿宋" panose="02010600040101010101" pitchFamily="2" charset="-122"/>
              </a:rPr>
              <a:t>训练效率：</a:t>
            </a:r>
            <a:endParaRPr lang="zh-CN" altLang="en-US" sz="2000">
              <a:solidFill>
                <a:schemeClr val="tx1"/>
              </a:solidFill>
              <a:effectLst>
                <a:outerShdw blurRad="38100" dist="19050" dir="2700000" algn="tl" rotWithShape="0">
                  <a:schemeClr val="dk1">
                    <a:alpha val="40000"/>
                  </a:schemeClr>
                </a:outerShdw>
              </a:effectLst>
              <a:latin typeface="华文仿宋" panose="02010600040101010101" pitchFamily="2" charset="-122"/>
              <a:ea typeface="华文仿宋" panose="02010600040101010101" pitchFamily="2" charset="-122"/>
            </a:endParaRPr>
          </a:p>
        </p:txBody>
      </p:sp>
      <p:pic>
        <p:nvPicPr>
          <p:cNvPr id="4" name="图片 3" descr="屏幕截图 2024-10-19 002934"/>
          <p:cNvPicPr>
            <a:picLocks noChangeAspect="1"/>
          </p:cNvPicPr>
          <p:nvPr/>
        </p:nvPicPr>
        <p:blipFill>
          <a:blip r:embed="rId2"/>
          <a:stretch>
            <a:fillRect/>
          </a:stretch>
        </p:blipFill>
        <p:spPr>
          <a:xfrm>
            <a:off x="6630670" y="737235"/>
            <a:ext cx="4895850" cy="3638550"/>
          </a:xfrm>
          <a:prstGeom prst="rect">
            <a:avLst/>
          </a:prstGeom>
        </p:spPr>
      </p:pic>
      <p:sp>
        <p:nvSpPr>
          <p:cNvPr id="5" name="文本框 4"/>
          <p:cNvSpPr txBox="1"/>
          <p:nvPr/>
        </p:nvSpPr>
        <p:spPr>
          <a:xfrm>
            <a:off x="728345" y="1619885"/>
            <a:ext cx="5714365" cy="2306955"/>
          </a:xfrm>
          <a:prstGeom prst="rect">
            <a:avLst/>
          </a:prstGeom>
          <a:noFill/>
        </p:spPr>
        <p:txBody>
          <a:bodyPr wrap="square" rtlCol="0">
            <a:spAutoFit/>
          </a:bodyPr>
          <a:p>
            <a:pPr marL="285750" indent="-285750">
              <a:buFont typeface="Wingdings" panose="05000000000000000000" charset="0"/>
              <a:buChar char="l"/>
            </a:pPr>
            <a:r>
              <a:rPr lang="zh-CN" altLang="en-US">
                <a:latin typeface="华文仿宋" panose="02010600040101010101" pitchFamily="2" charset="-122"/>
                <a:ea typeface="华文仿宋" panose="02010600040101010101" pitchFamily="2" charset="-122"/>
              </a:rPr>
              <a:t>大多数基准方法在得到GPT-ST增强后训练效率略有降低，但它们的性能得到了显著改进。</a:t>
            </a:r>
            <a:endParaRPr lang="zh-CN" altLang="en-US">
              <a:latin typeface="华文仿宋" panose="02010600040101010101" pitchFamily="2" charset="-122"/>
              <a:ea typeface="华文仿宋" panose="02010600040101010101" pitchFamily="2" charset="-122"/>
            </a:endParaRPr>
          </a:p>
          <a:p>
            <a:pPr marL="285750" indent="-285750">
              <a:buFont typeface="Wingdings" panose="05000000000000000000" charset="0"/>
              <a:buChar char="l"/>
            </a:pPr>
            <a:endParaRPr lang="zh-CN" altLang="en-US">
              <a:latin typeface="华文仿宋" panose="02010600040101010101" pitchFamily="2" charset="-122"/>
              <a:ea typeface="华文仿宋" panose="02010600040101010101" pitchFamily="2" charset="-122"/>
            </a:endParaRPr>
          </a:p>
          <a:p>
            <a:pPr marL="285750" indent="-285750">
              <a:buFont typeface="Wingdings" panose="05000000000000000000" charset="0"/>
              <a:buChar char="l"/>
            </a:pPr>
            <a:endParaRPr lang="zh-CN" altLang="en-US">
              <a:latin typeface="华文仿宋" panose="02010600040101010101" pitchFamily="2" charset="-122"/>
              <a:ea typeface="华文仿宋" panose="02010600040101010101" pitchFamily="2" charset="-122"/>
            </a:endParaRPr>
          </a:p>
          <a:p>
            <a:pPr marL="285750" indent="-285750">
              <a:buFont typeface="Wingdings" panose="05000000000000000000" charset="0"/>
              <a:buChar char="l"/>
            </a:pPr>
            <a:r>
              <a:rPr lang="en-US" altLang="zh-CN">
                <a:latin typeface="华文仿宋" panose="02010600040101010101" pitchFamily="2" charset="-122"/>
                <a:ea typeface="华文仿宋" panose="02010600040101010101" pitchFamily="2" charset="-122"/>
              </a:rPr>
              <a:t> STEP在预训练阶段和下游任务阶段都会产生大量的时间开销，而GPT - ST以轻量级的方式增强了现有的基线。这些案例表明，GPT-S</a:t>
            </a:r>
            <a:r>
              <a:rPr lang="en-US" altLang="zh-CN">
                <a:latin typeface="华文仿宋" panose="02010600040101010101" pitchFamily="2" charset="-122"/>
                <a:ea typeface="华文仿宋" panose="02010600040101010101" pitchFamily="2" charset="-122"/>
              </a:rPr>
              <a:t>T框架在性能和训练效率方面实现了双赢，使其非常适合实际应用</a:t>
            </a:r>
            <a:endParaRPr lang="en-US" altLang="zh-CN">
              <a:latin typeface="华文仿宋" panose="02010600040101010101" pitchFamily="2" charset="-122"/>
              <a:ea typeface="华文仿宋" panose="0201060004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p14:dur="500">
        <p:push dir="u"/>
      </p:transition>
    </mc:Choice>
    <mc:Fallback>
      <p:transition>
        <p:push dir="u"/>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p:cNvGrpSpPr/>
          <p:nvPr/>
        </p:nvGrpSpPr>
        <p:grpSpPr>
          <a:xfrm>
            <a:off x="0" y="0"/>
            <a:ext cx="12192000" cy="6858000"/>
            <a:chOff x="0" y="0"/>
            <a:chExt cx="12192000" cy="6858000"/>
          </a:xfrm>
        </p:grpSpPr>
        <p:pic>
          <p:nvPicPr>
            <p:cNvPr id="9" name="图片 8" descr="图片包含 形状&#10;&#10;描述已自动生成"/>
            <p:cNvPicPr>
              <a:picLocks noChangeAspect="1"/>
            </p:cNvPicPr>
            <p:nvPr/>
          </p:nvPicPr>
          <p:blipFill>
            <a:blip r:embed="rId1">
              <a:extLst>
                <a:ext uri="{28A0092B-C50C-407E-A947-70E740481C1C}">
                  <a14:useLocalDpi xmlns:a14="http://schemas.microsoft.com/office/drawing/2010/main" val="0"/>
                </a:ext>
              </a:extLst>
            </a:blip>
            <a:srcRect l="1641" t="2291" b="2559"/>
            <a:stretch>
              <a:fillRect/>
            </a:stretch>
          </p:blipFill>
          <p:spPr>
            <a:xfrm>
              <a:off x="0" y="0"/>
              <a:ext cx="9893301" cy="6858000"/>
            </a:xfrm>
            <a:custGeom>
              <a:avLst/>
              <a:gdLst>
                <a:gd name="connsiteX0" fmla="*/ 0 w 9893301"/>
                <a:gd name="connsiteY0" fmla="*/ 0 h 6858000"/>
                <a:gd name="connsiteX1" fmla="*/ 9893301 w 9893301"/>
                <a:gd name="connsiteY1" fmla="*/ 0 h 6858000"/>
                <a:gd name="connsiteX2" fmla="*/ 9893301 w 9893301"/>
                <a:gd name="connsiteY2" fmla="*/ 6858000 h 6858000"/>
                <a:gd name="connsiteX3" fmla="*/ 0 w 989330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9893301" h="6858000">
                  <a:moveTo>
                    <a:pt x="0" y="0"/>
                  </a:moveTo>
                  <a:lnTo>
                    <a:pt x="9893301" y="0"/>
                  </a:lnTo>
                  <a:lnTo>
                    <a:pt x="9893301" y="6858000"/>
                  </a:lnTo>
                  <a:lnTo>
                    <a:pt x="0" y="6858000"/>
                  </a:lnTo>
                  <a:close/>
                </a:path>
              </a:pathLst>
            </a:custGeom>
          </p:spPr>
        </p:pic>
        <p:pic>
          <p:nvPicPr>
            <p:cNvPr id="16" name="图片 15" descr="图片包含 形状&#10;&#10;描述已自动生成"/>
            <p:cNvPicPr>
              <a:picLocks noChangeAspect="1"/>
            </p:cNvPicPr>
            <p:nvPr/>
          </p:nvPicPr>
          <p:blipFill>
            <a:blip r:embed="rId1">
              <a:extLst>
                <a:ext uri="{28A0092B-C50C-407E-A947-70E740481C1C}">
                  <a14:useLocalDpi xmlns:a14="http://schemas.microsoft.com/office/drawing/2010/main" val="0"/>
                </a:ext>
              </a:extLst>
            </a:blip>
            <a:srcRect l="40278" t="2291" r="1768" b="2559"/>
            <a:stretch>
              <a:fillRect/>
            </a:stretch>
          </p:blipFill>
          <p:spPr>
            <a:xfrm>
              <a:off x="6362700" y="0"/>
              <a:ext cx="5829300" cy="6858000"/>
            </a:xfrm>
            <a:custGeom>
              <a:avLst/>
              <a:gdLst>
                <a:gd name="connsiteX0" fmla="*/ 0 w 5829300"/>
                <a:gd name="connsiteY0" fmla="*/ 0 h 6858000"/>
                <a:gd name="connsiteX1" fmla="*/ 5829300 w 5829300"/>
                <a:gd name="connsiteY1" fmla="*/ 0 h 6858000"/>
                <a:gd name="connsiteX2" fmla="*/ 5829300 w 5829300"/>
                <a:gd name="connsiteY2" fmla="*/ 6858000 h 6858000"/>
                <a:gd name="connsiteX3" fmla="*/ 0 w 58293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829300" h="6858000">
                  <a:moveTo>
                    <a:pt x="0" y="0"/>
                  </a:moveTo>
                  <a:lnTo>
                    <a:pt x="5829300" y="0"/>
                  </a:lnTo>
                  <a:lnTo>
                    <a:pt x="5829300" y="6858000"/>
                  </a:lnTo>
                  <a:lnTo>
                    <a:pt x="0" y="6858000"/>
                  </a:lnTo>
                  <a:close/>
                </a:path>
              </a:pathLst>
            </a:custGeom>
          </p:spPr>
        </p:pic>
      </p:grpSp>
      <p:sp>
        <p:nvSpPr>
          <p:cNvPr id="2" name="文本框 1"/>
          <p:cNvSpPr txBox="1"/>
          <p:nvPr/>
        </p:nvSpPr>
        <p:spPr>
          <a:xfrm>
            <a:off x="854075" y="660400"/>
            <a:ext cx="3095625" cy="460375"/>
          </a:xfrm>
          <a:prstGeom prst="rect">
            <a:avLst/>
          </a:prstGeom>
          <a:noFill/>
        </p:spPr>
        <p:txBody>
          <a:bodyPr wrap="square" rtlCol="0">
            <a:spAutoFit/>
          </a:bodyPr>
          <a:p>
            <a:pPr marL="342900" indent="-342900">
              <a:buFont typeface="Wingdings" panose="05000000000000000000" charset="0"/>
              <a:buChar char="l"/>
            </a:pPr>
            <a:r>
              <a:rPr lang="en-US" altLang="zh-CN" sz="2400">
                <a:latin typeface="+mj-lt"/>
                <a:ea typeface="+mj-lt"/>
              </a:rPr>
              <a:t>why successful</a:t>
            </a:r>
            <a:endParaRPr lang="en-US" altLang="zh-CN" sz="2400">
              <a:latin typeface="+mj-lt"/>
              <a:ea typeface="+mj-lt"/>
            </a:endParaRPr>
          </a:p>
        </p:txBody>
      </p:sp>
      <p:sp>
        <p:nvSpPr>
          <p:cNvPr id="3" name="文本框 2"/>
          <p:cNvSpPr txBox="1"/>
          <p:nvPr/>
        </p:nvSpPr>
        <p:spPr>
          <a:xfrm>
            <a:off x="642620" y="1242695"/>
            <a:ext cx="5190490" cy="4831080"/>
          </a:xfrm>
          <a:prstGeom prst="rect">
            <a:avLst/>
          </a:prstGeom>
          <a:noFill/>
        </p:spPr>
        <p:txBody>
          <a:bodyPr wrap="square" rtlCol="0">
            <a:spAutoFit/>
          </a:bodyPr>
          <a:p>
            <a:r>
              <a:rPr lang="zh-CN" altLang="en-US" sz="2000">
                <a:latin typeface="华文仿宋" panose="02010600040101010101" pitchFamily="2" charset="-122"/>
                <a:ea typeface="华文仿宋" panose="02010600040101010101" pitchFamily="2" charset="-122"/>
                <a:cs typeface="华文仿宋" panose="02010600040101010101" pitchFamily="2" charset="-122"/>
              </a:rPr>
              <a:t>（</a:t>
            </a:r>
            <a:r>
              <a:rPr lang="en-US" altLang="zh-CN" sz="2000">
                <a:latin typeface="华文仿宋" panose="02010600040101010101" pitchFamily="2" charset="-122"/>
                <a:ea typeface="华文仿宋" panose="02010600040101010101" pitchFamily="2" charset="-122"/>
                <a:cs typeface="华文仿宋" panose="02010600040101010101" pitchFamily="2" charset="-122"/>
              </a:rPr>
              <a:t>1</a:t>
            </a:r>
            <a:r>
              <a:rPr lang="zh-CN" altLang="en-US" sz="2000">
                <a:latin typeface="华文仿宋" panose="02010600040101010101" pitchFamily="2" charset="-122"/>
                <a:ea typeface="华文仿宋" panose="02010600040101010101" pitchFamily="2" charset="-122"/>
                <a:cs typeface="华文仿宋" panose="02010600040101010101" pitchFamily="2" charset="-122"/>
              </a:rPr>
              <a:t>）：使用超图（超图神经网络）时间</a:t>
            </a:r>
            <a:r>
              <a:rPr lang="zh-CN" altLang="en-US" sz="2000">
                <a:latin typeface="华文仿宋" panose="02010600040101010101" pitchFamily="2" charset="-122"/>
                <a:ea typeface="华文仿宋" panose="02010600040101010101" pitchFamily="2" charset="-122"/>
                <a:cs typeface="华文仿宋" panose="02010600040101010101" pitchFamily="2" charset="-122"/>
              </a:rPr>
              <a:t>动态</a:t>
            </a:r>
            <a:endParaRPr lang="zh-CN" altLang="en-US" sz="2000">
              <a:latin typeface="华文仿宋" panose="02010600040101010101" pitchFamily="2" charset="-122"/>
              <a:ea typeface="华文仿宋" panose="02010600040101010101" pitchFamily="2" charset="-122"/>
              <a:cs typeface="华文仿宋" panose="02010600040101010101" pitchFamily="2" charset="-122"/>
            </a:endParaRPr>
          </a:p>
          <a:p>
            <a:endParaRPr lang="zh-CN" altLang="en-US">
              <a:latin typeface="华文仿宋" panose="02010600040101010101" pitchFamily="2" charset="-122"/>
              <a:ea typeface="华文仿宋" panose="02010600040101010101" pitchFamily="2" charset="-122"/>
              <a:cs typeface="华文仿宋" panose="02010600040101010101" pitchFamily="2" charset="-122"/>
            </a:endParaRPr>
          </a:p>
          <a:p>
            <a:r>
              <a:rPr lang="zh-CN" altLang="en-US">
                <a:latin typeface="华文仿宋" panose="02010600040101010101" pitchFamily="2" charset="-122"/>
                <a:ea typeface="华文仿宋" panose="02010600040101010101" pitchFamily="2" charset="-122"/>
                <a:cs typeface="华文仿宋" panose="02010600040101010101" pitchFamily="2" charset="-122"/>
              </a:rPr>
              <a:t>现有的</a:t>
            </a:r>
            <a:r>
              <a:rPr lang="en-US" altLang="zh-CN">
                <a:latin typeface="华文仿宋" panose="02010600040101010101" pitchFamily="2" charset="-122"/>
                <a:ea typeface="华文仿宋" panose="02010600040101010101" pitchFamily="2" charset="-122"/>
                <a:cs typeface="华文仿宋" panose="02010600040101010101" pitchFamily="2" charset="-122"/>
              </a:rPr>
              <a:t>RNN</a:t>
            </a:r>
            <a:r>
              <a:rPr lang="zh-CN" altLang="en-US">
                <a:latin typeface="华文仿宋" panose="02010600040101010101" pitchFamily="2" charset="-122"/>
                <a:ea typeface="华文仿宋" panose="02010600040101010101" pitchFamily="2" charset="-122"/>
                <a:cs typeface="华文仿宋" panose="02010600040101010101" pitchFamily="2" charset="-122"/>
              </a:rPr>
              <a:t>和</a:t>
            </a:r>
            <a:r>
              <a:rPr lang="en-US" altLang="zh-CN">
                <a:latin typeface="华文仿宋" panose="02010600040101010101" pitchFamily="2" charset="-122"/>
                <a:ea typeface="华文仿宋" panose="02010600040101010101" pitchFamily="2" charset="-122"/>
                <a:cs typeface="华文仿宋" panose="02010600040101010101" pitchFamily="2" charset="-122"/>
              </a:rPr>
              <a:t>TCN</a:t>
            </a:r>
            <a:r>
              <a:rPr lang="zh-CN" altLang="en-US">
                <a:latin typeface="华文仿宋" panose="02010600040101010101" pitchFamily="2" charset="-122"/>
                <a:ea typeface="华文仿宋" panose="02010600040101010101" pitchFamily="2" charset="-122"/>
                <a:cs typeface="华文仿宋" panose="02010600040101010101" pitchFamily="2" charset="-122"/>
              </a:rPr>
              <a:t>和注意力机制都存在</a:t>
            </a:r>
            <a:r>
              <a:rPr lang="zh-CN" altLang="en-US">
                <a:latin typeface="华文仿宋" panose="02010600040101010101" pitchFamily="2" charset="-122"/>
                <a:ea typeface="华文仿宋" panose="02010600040101010101" pitchFamily="2" charset="-122"/>
                <a:cs typeface="华文仿宋" panose="02010600040101010101" pitchFamily="2" charset="-122"/>
              </a:rPr>
              <a:t>局限性：</a:t>
            </a:r>
            <a:endParaRPr lang="zh-CN" altLang="en-US">
              <a:latin typeface="华文仿宋" panose="02010600040101010101" pitchFamily="2" charset="-122"/>
              <a:ea typeface="华文仿宋" panose="02010600040101010101" pitchFamily="2" charset="-122"/>
              <a:cs typeface="华文仿宋" panose="02010600040101010101" pitchFamily="2" charset="-122"/>
            </a:endParaRPr>
          </a:p>
          <a:p>
            <a:endParaRPr lang="zh-CN" altLang="en-US">
              <a:latin typeface="华文仿宋" panose="02010600040101010101" pitchFamily="2" charset="-122"/>
              <a:ea typeface="华文仿宋" panose="02010600040101010101" pitchFamily="2" charset="-122"/>
              <a:cs typeface="华文仿宋" panose="02010600040101010101" pitchFamily="2" charset="-122"/>
            </a:endParaRPr>
          </a:p>
          <a:p>
            <a:r>
              <a:rPr lang="zh-CN" altLang="en-US">
                <a:latin typeface="华文仿宋" panose="02010600040101010101" pitchFamily="2" charset="-122"/>
                <a:ea typeface="华文仿宋" panose="02010600040101010101" pitchFamily="2" charset="-122"/>
                <a:cs typeface="华文仿宋" panose="02010600040101010101" pitchFamily="2" charset="-122"/>
              </a:rPr>
              <a:t>➡</a:t>
            </a:r>
            <a:r>
              <a:rPr lang="en-US" altLang="zh-CN">
                <a:latin typeface="华文仿宋" panose="02010600040101010101" pitchFamily="2" charset="-122"/>
                <a:ea typeface="华文仿宋" panose="02010600040101010101" pitchFamily="2" charset="-122"/>
                <a:cs typeface="华文仿宋" panose="02010600040101010101" pitchFamily="2" charset="-122"/>
              </a:rPr>
              <a:t>RNN</a:t>
            </a:r>
            <a:r>
              <a:rPr lang="zh-CN" altLang="en-US">
                <a:latin typeface="华文仿宋" panose="02010600040101010101" pitchFamily="2" charset="-122"/>
                <a:ea typeface="华文仿宋" panose="02010600040101010101" pitchFamily="2" charset="-122"/>
                <a:cs typeface="华文仿宋" panose="02010600040101010101" pitchFamily="2" charset="-122"/>
              </a:rPr>
              <a:t>（梯度消失导致无法捕获长时间</a:t>
            </a:r>
            <a:r>
              <a:rPr lang="zh-CN" altLang="en-US">
                <a:latin typeface="华文仿宋" panose="02010600040101010101" pitchFamily="2" charset="-122"/>
                <a:ea typeface="华文仿宋" panose="02010600040101010101" pitchFamily="2" charset="-122"/>
                <a:cs typeface="华文仿宋" panose="02010600040101010101" pitchFamily="2" charset="-122"/>
              </a:rPr>
              <a:t>信息）</a:t>
            </a:r>
            <a:endParaRPr lang="zh-CN" altLang="en-US">
              <a:latin typeface="华文仿宋" panose="02010600040101010101" pitchFamily="2" charset="-122"/>
              <a:ea typeface="华文仿宋" panose="02010600040101010101" pitchFamily="2" charset="-122"/>
              <a:cs typeface="华文仿宋" panose="02010600040101010101" pitchFamily="2" charset="-122"/>
            </a:endParaRPr>
          </a:p>
          <a:p>
            <a:r>
              <a:rPr lang="zh-CN" altLang="en-US">
                <a:latin typeface="华文仿宋" panose="02010600040101010101" pitchFamily="2" charset="-122"/>
                <a:ea typeface="华文仿宋" panose="02010600040101010101" pitchFamily="2" charset="-122"/>
                <a:cs typeface="华文仿宋" panose="02010600040101010101" pitchFamily="2" charset="-122"/>
              </a:rPr>
              <a:t>➡</a:t>
            </a:r>
            <a:r>
              <a:rPr lang="en-US" altLang="zh-CN">
                <a:latin typeface="华文仿宋" panose="02010600040101010101" pitchFamily="2" charset="-122"/>
                <a:ea typeface="华文仿宋" panose="02010600040101010101" pitchFamily="2" charset="-122"/>
                <a:cs typeface="华文仿宋" panose="02010600040101010101" pitchFamily="2" charset="-122"/>
              </a:rPr>
              <a:t>TCN</a:t>
            </a:r>
            <a:r>
              <a:rPr lang="zh-CN" altLang="en-US">
                <a:latin typeface="华文仿宋" panose="02010600040101010101" pitchFamily="2" charset="-122"/>
                <a:ea typeface="华文仿宋" panose="02010600040101010101" pitchFamily="2" charset="-122"/>
                <a:cs typeface="华文仿宋" panose="02010600040101010101" pitchFamily="2" charset="-122"/>
              </a:rPr>
              <a:t>（只能捕捉有限邻域内的</a:t>
            </a:r>
            <a:r>
              <a:rPr lang="zh-CN" altLang="en-US">
                <a:latin typeface="华文仿宋" panose="02010600040101010101" pitchFamily="2" charset="-122"/>
                <a:ea typeface="华文仿宋" panose="02010600040101010101" pitchFamily="2" charset="-122"/>
                <a:cs typeface="华文仿宋" panose="02010600040101010101" pitchFamily="2" charset="-122"/>
              </a:rPr>
              <a:t>信息）</a:t>
            </a:r>
            <a:endParaRPr lang="zh-CN" altLang="en-US">
              <a:latin typeface="华文仿宋" panose="02010600040101010101" pitchFamily="2" charset="-122"/>
              <a:ea typeface="华文仿宋" panose="02010600040101010101" pitchFamily="2" charset="-122"/>
              <a:cs typeface="华文仿宋" panose="02010600040101010101" pitchFamily="2" charset="-122"/>
            </a:endParaRPr>
          </a:p>
          <a:p>
            <a:r>
              <a:rPr lang="zh-CN" altLang="en-US">
                <a:latin typeface="华文仿宋" panose="02010600040101010101" pitchFamily="2" charset="-122"/>
                <a:ea typeface="华文仿宋" panose="02010600040101010101" pitchFamily="2" charset="-122"/>
                <a:cs typeface="华文仿宋" panose="02010600040101010101" pitchFamily="2" charset="-122"/>
              </a:rPr>
              <a:t>➡注意力机制（序列较大</a:t>
            </a:r>
            <a:r>
              <a:rPr lang="zh-CN" altLang="en-US">
                <a:latin typeface="华文仿宋" panose="02010600040101010101" pitchFamily="2" charset="-122"/>
                <a:ea typeface="华文仿宋" panose="02010600040101010101" pitchFamily="2" charset="-122"/>
                <a:cs typeface="华文仿宋" panose="02010600040101010101" pitchFamily="2" charset="-122"/>
              </a:rPr>
              <a:t>时计算效率</a:t>
            </a:r>
            <a:r>
              <a:rPr lang="zh-CN" altLang="en-US">
                <a:latin typeface="华文仿宋" panose="02010600040101010101" pitchFamily="2" charset="-122"/>
                <a:ea typeface="华文仿宋" panose="02010600040101010101" pitchFamily="2" charset="-122"/>
                <a:cs typeface="华文仿宋" panose="02010600040101010101" pitchFamily="2" charset="-122"/>
              </a:rPr>
              <a:t>下降）</a:t>
            </a:r>
            <a:endParaRPr lang="zh-CN" altLang="en-US">
              <a:latin typeface="华文仿宋" panose="02010600040101010101" pitchFamily="2" charset="-122"/>
              <a:ea typeface="华文仿宋" panose="02010600040101010101" pitchFamily="2" charset="-122"/>
              <a:cs typeface="华文仿宋" panose="02010600040101010101" pitchFamily="2" charset="-122"/>
            </a:endParaRPr>
          </a:p>
          <a:p>
            <a:endParaRPr lang="zh-CN" altLang="en-US">
              <a:latin typeface="华文仿宋" panose="02010600040101010101" pitchFamily="2" charset="-122"/>
              <a:ea typeface="华文仿宋" panose="02010600040101010101" pitchFamily="2" charset="-122"/>
              <a:cs typeface="华文仿宋" panose="02010600040101010101" pitchFamily="2" charset="-122"/>
            </a:endParaRPr>
          </a:p>
          <a:p>
            <a:r>
              <a:rPr lang="zh-CN" altLang="en-US">
                <a:highlight>
                  <a:srgbClr val="FFFF00"/>
                </a:highlight>
                <a:latin typeface="华文仿宋" panose="02010600040101010101" pitchFamily="2" charset="-122"/>
                <a:ea typeface="华文仿宋" panose="02010600040101010101" pitchFamily="2" charset="-122"/>
                <a:cs typeface="华文仿宋" panose="02010600040101010101" pitchFamily="2" charset="-122"/>
              </a:rPr>
              <a:t>所以使用超图神经网络作为时间编码器对时间依赖建模</a:t>
            </a:r>
            <a:endParaRPr lang="zh-CN" altLang="en-US">
              <a:highlight>
                <a:srgbClr val="FFFF00"/>
              </a:highlight>
              <a:latin typeface="华文仿宋" panose="02010600040101010101" pitchFamily="2" charset="-122"/>
              <a:ea typeface="华文仿宋" panose="02010600040101010101" pitchFamily="2" charset="-122"/>
              <a:cs typeface="华文仿宋" panose="02010600040101010101" pitchFamily="2" charset="-122"/>
            </a:endParaRPr>
          </a:p>
          <a:p>
            <a:endParaRPr lang="zh-CN" altLang="en-US">
              <a:highlight>
                <a:srgbClr val="FFFF00"/>
              </a:highlight>
              <a:latin typeface="华文仿宋" panose="02010600040101010101" pitchFamily="2" charset="-122"/>
              <a:ea typeface="华文仿宋" panose="02010600040101010101" pitchFamily="2" charset="-122"/>
              <a:cs typeface="华文仿宋" panose="02010600040101010101" pitchFamily="2" charset="-122"/>
            </a:endParaRPr>
          </a:p>
          <a:p>
            <a:r>
              <a:rPr lang="zh-CN" altLang="en-US">
                <a:latin typeface="华文仿宋" panose="02010600040101010101" pitchFamily="2" charset="-122"/>
                <a:ea typeface="华文仿宋" panose="02010600040101010101" pitchFamily="2" charset="-122"/>
                <a:cs typeface="华文仿宋" panose="02010600040101010101" pitchFamily="2" charset="-122"/>
              </a:rPr>
              <a:t>一个超图由多组超边组成，其中每个超边作为一个可学习的信息中心，连接具有不同权值的时间步长信息</a:t>
            </a:r>
            <a:endParaRPr lang="zh-CN" altLang="en-US">
              <a:latin typeface="华文仿宋" panose="02010600040101010101" pitchFamily="2" charset="-122"/>
              <a:ea typeface="华文仿宋" panose="02010600040101010101" pitchFamily="2" charset="-122"/>
              <a:cs typeface="华文仿宋" panose="02010600040101010101" pitchFamily="2" charset="-122"/>
            </a:endParaRPr>
          </a:p>
          <a:p>
            <a:r>
              <a:rPr lang="zh-CN" altLang="en-US">
                <a:latin typeface="华文仿宋" panose="02010600040101010101" pitchFamily="2" charset="-122"/>
                <a:ea typeface="华文仿宋" panose="02010600040101010101" pitchFamily="2" charset="-122"/>
                <a:cs typeface="华文仿宋" panose="02010600040101010101" pitchFamily="2" charset="-122"/>
              </a:rPr>
              <a:t>通过将不同的超边作为整合不同维度上的时间关系的一种手段，超图神经网络通过调整超边的数量，提供了对复杂性的灵活控制。</a:t>
            </a:r>
            <a:endParaRPr lang="zh-CN" altLang="en-US">
              <a:latin typeface="华文仿宋" panose="02010600040101010101" pitchFamily="2" charset="-122"/>
              <a:ea typeface="华文仿宋" panose="02010600040101010101" pitchFamily="2" charset="-122"/>
              <a:cs typeface="华文仿宋" panose="02010600040101010101" pitchFamily="2" charset="-122"/>
            </a:endParaRPr>
          </a:p>
        </p:txBody>
      </p:sp>
      <p:pic>
        <p:nvPicPr>
          <p:cNvPr id="8" name="图片 7" descr="Hypergraph-wikipedia.svg"/>
          <p:cNvPicPr>
            <a:picLocks noChangeAspect="1"/>
          </p:cNvPicPr>
          <p:nvPr/>
        </p:nvPicPr>
        <p:blipFill>
          <a:blip r:embed="rId2"/>
          <a:stretch>
            <a:fillRect/>
          </a:stretch>
        </p:blipFill>
        <p:spPr>
          <a:xfrm>
            <a:off x="6457315" y="1553210"/>
            <a:ext cx="4663440" cy="336613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500">
        <p:push dir="u"/>
      </p:transition>
    </mc:Choice>
    <mc:Fallback>
      <p:transition>
        <p:push dir="u"/>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0" y="0"/>
            <a:ext cx="12192000" cy="6858000"/>
            <a:chOff x="0" y="0"/>
            <a:chExt cx="12192000" cy="6858000"/>
          </a:xfrm>
        </p:grpSpPr>
        <p:pic>
          <p:nvPicPr>
            <p:cNvPr id="9" name="图片 8" descr="图片包含 形状&#10;&#10;描述已自动生成"/>
            <p:cNvPicPr>
              <a:picLocks noChangeAspect="1"/>
            </p:cNvPicPr>
            <p:nvPr/>
          </p:nvPicPr>
          <p:blipFill>
            <a:blip r:embed="rId1">
              <a:extLst>
                <a:ext uri="{28A0092B-C50C-407E-A947-70E740481C1C}">
                  <a14:useLocalDpi xmlns:a14="http://schemas.microsoft.com/office/drawing/2010/main" val="0"/>
                </a:ext>
              </a:extLst>
            </a:blip>
            <a:srcRect l="1641" t="2291" b="2559"/>
            <a:stretch>
              <a:fillRect/>
            </a:stretch>
          </p:blipFill>
          <p:spPr>
            <a:xfrm>
              <a:off x="0" y="0"/>
              <a:ext cx="9893301" cy="6858000"/>
            </a:xfrm>
            <a:custGeom>
              <a:avLst/>
              <a:gdLst>
                <a:gd name="connsiteX0" fmla="*/ 0 w 9893301"/>
                <a:gd name="connsiteY0" fmla="*/ 0 h 6858000"/>
                <a:gd name="connsiteX1" fmla="*/ 9893301 w 9893301"/>
                <a:gd name="connsiteY1" fmla="*/ 0 h 6858000"/>
                <a:gd name="connsiteX2" fmla="*/ 9893301 w 9893301"/>
                <a:gd name="connsiteY2" fmla="*/ 6858000 h 6858000"/>
                <a:gd name="connsiteX3" fmla="*/ 0 w 989330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9893301" h="6858000">
                  <a:moveTo>
                    <a:pt x="0" y="0"/>
                  </a:moveTo>
                  <a:lnTo>
                    <a:pt x="9893301" y="0"/>
                  </a:lnTo>
                  <a:lnTo>
                    <a:pt x="9893301" y="6858000"/>
                  </a:lnTo>
                  <a:lnTo>
                    <a:pt x="0" y="6858000"/>
                  </a:lnTo>
                  <a:close/>
                </a:path>
              </a:pathLst>
            </a:custGeom>
          </p:spPr>
        </p:pic>
        <p:pic>
          <p:nvPicPr>
            <p:cNvPr id="16" name="图片 15" descr="图片包含 形状&#10;&#10;描述已自动生成"/>
            <p:cNvPicPr>
              <a:picLocks noChangeAspect="1"/>
            </p:cNvPicPr>
            <p:nvPr/>
          </p:nvPicPr>
          <p:blipFill>
            <a:blip r:embed="rId1">
              <a:extLst>
                <a:ext uri="{28A0092B-C50C-407E-A947-70E740481C1C}">
                  <a14:useLocalDpi xmlns:a14="http://schemas.microsoft.com/office/drawing/2010/main" val="0"/>
                </a:ext>
              </a:extLst>
            </a:blip>
            <a:srcRect l="40278" t="2291" r="1768" b="2559"/>
            <a:stretch>
              <a:fillRect/>
            </a:stretch>
          </p:blipFill>
          <p:spPr>
            <a:xfrm>
              <a:off x="6362700" y="0"/>
              <a:ext cx="5829300" cy="6858000"/>
            </a:xfrm>
            <a:custGeom>
              <a:avLst/>
              <a:gdLst>
                <a:gd name="connsiteX0" fmla="*/ 0 w 5829300"/>
                <a:gd name="connsiteY0" fmla="*/ 0 h 6858000"/>
                <a:gd name="connsiteX1" fmla="*/ 5829300 w 5829300"/>
                <a:gd name="connsiteY1" fmla="*/ 0 h 6858000"/>
                <a:gd name="connsiteX2" fmla="*/ 5829300 w 5829300"/>
                <a:gd name="connsiteY2" fmla="*/ 6858000 h 6858000"/>
                <a:gd name="connsiteX3" fmla="*/ 0 w 58293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829300" h="6858000">
                  <a:moveTo>
                    <a:pt x="0" y="0"/>
                  </a:moveTo>
                  <a:lnTo>
                    <a:pt x="5829300" y="0"/>
                  </a:lnTo>
                  <a:lnTo>
                    <a:pt x="5829300" y="6858000"/>
                  </a:lnTo>
                  <a:lnTo>
                    <a:pt x="0" y="6858000"/>
                  </a:lnTo>
                  <a:close/>
                </a:path>
              </a:pathLst>
            </a:custGeom>
          </p:spPr>
        </p:pic>
      </p:grpSp>
      <p:sp>
        <p:nvSpPr>
          <p:cNvPr id="11" name="矩形 10"/>
          <p:cNvSpPr/>
          <p:nvPr/>
        </p:nvSpPr>
        <p:spPr>
          <a:xfrm>
            <a:off x="1608858" y="2137539"/>
            <a:ext cx="8991120" cy="583565"/>
          </a:xfrm>
          <a:prstGeom prst="rect">
            <a:avLst/>
          </a:prstGeom>
        </p:spPr>
        <p:txBody>
          <a:bodyPr wrap="square">
            <a:spAutoFit/>
          </a:bodyPr>
          <a:lstStyle/>
          <a:p>
            <a:pPr>
              <a:lnSpc>
                <a:spcPct val="200000"/>
              </a:lnSpc>
            </a:pPr>
            <a:r>
              <a:rPr lang="zh-CN" altLang="en-US" sz="1600" dirty="0">
                <a:solidFill>
                  <a:srgbClr val="36484F"/>
                </a:solidFill>
                <a:latin typeface="Noto Sans S Chinese DemiLight" panose="020B0400000000000000" pitchFamily="34" charset="-122"/>
                <a:ea typeface="Noto Sans S Chinese DemiLight" panose="020B0400000000000000" pitchFamily="34" charset="-122"/>
              </a:rPr>
              <a:t>     </a:t>
            </a:r>
            <a:endParaRPr lang="zh-CN" altLang="en-US" sz="1600" dirty="0">
              <a:solidFill>
                <a:srgbClr val="36484F"/>
              </a:solidFill>
              <a:latin typeface="Noto Sans S Chinese DemiLight" panose="020B0400000000000000" pitchFamily="34" charset="-122"/>
              <a:ea typeface="Noto Sans S Chinese DemiLight" panose="020B0400000000000000" pitchFamily="34" charset="-122"/>
            </a:endParaRPr>
          </a:p>
        </p:txBody>
      </p:sp>
      <p:sp>
        <p:nvSpPr>
          <p:cNvPr id="3" name="文本框 2"/>
          <p:cNvSpPr txBox="1"/>
          <p:nvPr/>
        </p:nvSpPr>
        <p:spPr>
          <a:xfrm>
            <a:off x="789940" y="705485"/>
            <a:ext cx="2290445" cy="706755"/>
          </a:xfrm>
          <a:prstGeom prst="rect">
            <a:avLst/>
          </a:prstGeom>
          <a:noFill/>
        </p:spPr>
        <p:txBody>
          <a:bodyPr wrap="square" rtlCol="0">
            <a:spAutoFit/>
            <a:scene3d>
              <a:camera prst="orthographicFront"/>
              <a:lightRig rig="threePt" dir="t"/>
            </a:scene3d>
          </a:bodyPr>
          <a:p>
            <a:r>
              <a:rPr lang="en-US" altLang="zh-CN" sz="4000">
                <a:solidFill>
                  <a:schemeClr val="tx1"/>
                </a:solidFill>
                <a:effectLst>
                  <a:outerShdw blurRad="38100" dist="19050" dir="2700000" algn="tl" rotWithShape="0">
                    <a:schemeClr val="dk1">
                      <a:alpha val="40000"/>
                    </a:schemeClr>
                  </a:outerShdw>
                </a:effectLst>
              </a:rPr>
              <a:t>Contents</a:t>
            </a:r>
            <a:endParaRPr lang="en-US" altLang="zh-CN" sz="4000">
              <a:solidFill>
                <a:schemeClr val="tx1"/>
              </a:solidFill>
              <a:effectLst>
                <a:outerShdw blurRad="38100" dist="19050" dir="2700000" algn="tl" rotWithShape="0">
                  <a:schemeClr val="dk1">
                    <a:alpha val="40000"/>
                  </a:schemeClr>
                </a:outerShdw>
              </a:effectLst>
            </a:endParaRPr>
          </a:p>
        </p:txBody>
      </p:sp>
      <p:sp>
        <p:nvSpPr>
          <p:cNvPr id="5" name="文本框 4"/>
          <p:cNvSpPr txBox="1"/>
          <p:nvPr/>
        </p:nvSpPr>
        <p:spPr>
          <a:xfrm>
            <a:off x="958215" y="1437640"/>
            <a:ext cx="10384155" cy="368300"/>
          </a:xfrm>
          <a:prstGeom prst="rect">
            <a:avLst/>
          </a:prstGeom>
          <a:noFill/>
        </p:spPr>
        <p:txBody>
          <a:bodyPr wrap="square" rtlCol="0">
            <a:spAutoFit/>
          </a:bodyPr>
          <a:p>
            <a:pPr marL="285750" indent="-285750">
              <a:buClr>
                <a:srgbClr val="000000"/>
              </a:buClr>
              <a:buFont typeface="Wingdings" panose="05000000000000000000" charset="0"/>
              <a:buChar char="l"/>
            </a:pPr>
            <a:endParaRPr lang="zh-CN" altLang="en-US"/>
          </a:p>
        </p:txBody>
      </p:sp>
      <p:sp>
        <p:nvSpPr>
          <p:cNvPr id="6" name="文本框 5"/>
          <p:cNvSpPr txBox="1"/>
          <p:nvPr/>
        </p:nvSpPr>
        <p:spPr>
          <a:xfrm>
            <a:off x="958215" y="1506855"/>
            <a:ext cx="10304145" cy="6185535"/>
          </a:xfrm>
          <a:prstGeom prst="rect">
            <a:avLst/>
          </a:prstGeom>
          <a:noFill/>
        </p:spPr>
        <p:txBody>
          <a:bodyPr wrap="square" rtlCol="0">
            <a:spAutoFit/>
          </a:bodyPr>
          <a:p>
            <a:pPr indent="0">
              <a:buFont typeface="Wingdings" panose="05000000000000000000" charset="0"/>
              <a:buNone/>
            </a:pPr>
            <a:r>
              <a:rPr lang="en-US" altLang="zh-CN" sz="2800"/>
              <a:t>  </a:t>
            </a:r>
            <a:endParaRPr lang="en-US" altLang="zh-CN" sz="2800"/>
          </a:p>
          <a:p>
            <a:pPr marL="285750" indent="-285750">
              <a:buFont typeface="Wingdings" panose="05000000000000000000" charset="0"/>
              <a:buChar char="l"/>
            </a:pPr>
            <a:r>
              <a:rPr lang="en-US" altLang="zh-CN" sz="2800"/>
              <a:t> Section 1</a:t>
            </a:r>
            <a:r>
              <a:rPr lang="zh-CN" altLang="en-US" sz="2800"/>
              <a:t>：</a:t>
            </a:r>
            <a:r>
              <a:rPr lang="en-US" altLang="zh-CN" sz="2800"/>
              <a:t>Backg</a:t>
            </a:r>
            <a:r>
              <a:rPr lang="en-US" altLang="zh-CN" sz="2800"/>
              <a:t>roud</a:t>
            </a:r>
            <a:endParaRPr lang="en-US" altLang="zh-CN" sz="2800"/>
          </a:p>
          <a:p>
            <a:pPr marL="457200" lvl="1" indent="0">
              <a:buFont typeface="Wingdings" panose="05000000000000000000" charset="0"/>
              <a:buChar char="l"/>
            </a:pPr>
            <a:r>
              <a:rPr lang="en-US" altLang="zh-CN" sz="2000">
                <a:solidFill>
                  <a:schemeClr val="tx1"/>
                </a:solidFill>
              </a:rPr>
              <a:t> ITS&amp;Spatio-Temporal (ST) prediction</a:t>
            </a:r>
            <a:endParaRPr lang="en-US" altLang="zh-CN" sz="2000">
              <a:solidFill>
                <a:schemeClr val="tx1"/>
              </a:solidFill>
            </a:endParaRPr>
          </a:p>
          <a:p>
            <a:pPr marL="457200" lvl="1" indent="0">
              <a:buFont typeface="Wingdings" panose="05000000000000000000" charset="0"/>
              <a:buChar char="l"/>
            </a:pPr>
            <a:r>
              <a:rPr lang="en-US" altLang="zh-CN" sz="2000">
                <a:solidFill>
                  <a:schemeClr val="tx1"/>
                </a:solidFill>
              </a:rPr>
              <a:t> former works</a:t>
            </a:r>
            <a:endParaRPr lang="en-US" altLang="zh-CN" sz="2000">
              <a:solidFill>
                <a:schemeClr val="tx1"/>
              </a:solidFill>
            </a:endParaRPr>
          </a:p>
          <a:p>
            <a:pPr marL="457200" lvl="1" indent="0">
              <a:buFont typeface="Wingdings" panose="05000000000000000000" charset="0"/>
              <a:buChar char="l"/>
            </a:pPr>
            <a:endParaRPr lang="en-US" altLang="zh-CN" sz="2000">
              <a:solidFill>
                <a:schemeClr val="tx1"/>
              </a:solidFill>
            </a:endParaRPr>
          </a:p>
          <a:p>
            <a:pPr marL="285750" indent="-285750">
              <a:buFont typeface="Wingdings" panose="05000000000000000000" charset="0"/>
              <a:buChar char="l"/>
            </a:pPr>
            <a:r>
              <a:rPr lang="en-US" altLang="zh-CN" sz="2800"/>
              <a:t> Section 2</a:t>
            </a:r>
            <a:r>
              <a:rPr lang="zh-CN" altLang="en-US" sz="2800"/>
              <a:t>：</a:t>
            </a:r>
            <a:r>
              <a:rPr lang="en-US" altLang="zh-CN" sz="2800"/>
              <a:t>Question</a:t>
            </a:r>
            <a:endParaRPr lang="en-US" altLang="zh-CN" sz="2800"/>
          </a:p>
          <a:p>
            <a:pPr marL="457200" lvl="1" indent="0">
              <a:buFont typeface="Wingdings" panose="05000000000000000000" charset="0"/>
              <a:buChar char="l"/>
            </a:pPr>
            <a:r>
              <a:rPr lang="en-US" altLang="zh-CN" sz="2000">
                <a:solidFill>
                  <a:schemeClr val="tx1"/>
                </a:solidFill>
              </a:rPr>
              <a:t> </a:t>
            </a:r>
            <a:r>
              <a:rPr lang="en-US" altLang="zh-CN" sz="2000">
                <a:solidFill>
                  <a:schemeClr val="tx1"/>
                </a:solidFill>
              </a:rPr>
              <a:t>Find Question</a:t>
            </a:r>
            <a:endParaRPr lang="en-US" altLang="zh-CN" sz="2000">
              <a:solidFill>
                <a:schemeClr val="tx1"/>
              </a:solidFill>
            </a:endParaRPr>
          </a:p>
          <a:p>
            <a:pPr indent="0">
              <a:buFont typeface="Wingdings" panose="05000000000000000000" charset="0"/>
              <a:buNone/>
            </a:pPr>
            <a:r>
              <a:rPr lang="en-US" altLang="zh-CN" sz="2800"/>
              <a:t> </a:t>
            </a:r>
            <a:endParaRPr lang="en-US" altLang="zh-CN" sz="2800"/>
          </a:p>
          <a:p>
            <a:pPr marL="285750" indent="-285750">
              <a:buFont typeface="Wingdings" panose="05000000000000000000" charset="0"/>
              <a:buChar char="l"/>
            </a:pPr>
            <a:r>
              <a:rPr lang="en-US" altLang="zh-CN" sz="2800"/>
              <a:t> Section 3</a:t>
            </a:r>
            <a:r>
              <a:rPr lang="zh-CN" altLang="en-US" sz="2800"/>
              <a:t>：</a:t>
            </a:r>
            <a:r>
              <a:rPr lang="en-US" altLang="zh-CN" sz="2800"/>
              <a:t>idea&amp;insight</a:t>
            </a:r>
            <a:endParaRPr lang="en-US" altLang="zh-CN" sz="2800"/>
          </a:p>
          <a:p>
            <a:pPr marL="457200" lvl="1" indent="0">
              <a:buFont typeface="Wingdings" panose="05000000000000000000" charset="0"/>
              <a:buChar char="l"/>
            </a:pPr>
            <a:r>
              <a:rPr lang="en-US" altLang="zh-CN" sz="2000">
                <a:solidFill>
                  <a:schemeClr val="tx1"/>
                </a:solidFill>
              </a:rPr>
              <a:t> idea’s source</a:t>
            </a:r>
            <a:endParaRPr lang="en-US" altLang="zh-CN" sz="2000">
              <a:solidFill>
                <a:schemeClr val="tx1"/>
              </a:solidFill>
            </a:endParaRPr>
          </a:p>
          <a:p>
            <a:pPr marL="457200" lvl="1" indent="0">
              <a:buFont typeface="Wingdings" panose="05000000000000000000" charset="0"/>
              <a:buChar char="l"/>
            </a:pPr>
            <a:r>
              <a:rPr lang="en-US" altLang="zh-CN" sz="2000">
                <a:solidFill>
                  <a:schemeClr val="tx1"/>
                </a:solidFill>
              </a:rPr>
              <a:t> insights</a:t>
            </a:r>
            <a:endParaRPr lang="en-US" altLang="zh-CN" sz="2000">
              <a:solidFill>
                <a:schemeClr val="tx1"/>
              </a:solidFill>
            </a:endParaRPr>
          </a:p>
          <a:p>
            <a:pPr marL="457200" lvl="1" indent="0">
              <a:buFont typeface="Wingdings" panose="05000000000000000000" charset="0"/>
              <a:buChar char="l"/>
            </a:pPr>
            <a:endParaRPr lang="en-US" altLang="zh-CN" sz="2000">
              <a:solidFill>
                <a:schemeClr val="tx1"/>
              </a:solidFill>
            </a:endParaRPr>
          </a:p>
          <a:p>
            <a:pPr marL="457200" lvl="1" indent="0">
              <a:buFont typeface="Wingdings" panose="05000000000000000000" charset="0"/>
              <a:buNone/>
            </a:pPr>
            <a:endParaRPr lang="en-US" altLang="zh-CN" sz="2000">
              <a:solidFill>
                <a:schemeClr val="tx1"/>
              </a:solidFill>
            </a:endParaRPr>
          </a:p>
          <a:p>
            <a:pPr marL="457200" lvl="1" indent="0">
              <a:buFont typeface="Wingdings" panose="05000000000000000000" charset="0"/>
              <a:buNone/>
            </a:pPr>
            <a:endParaRPr lang="en-US" altLang="zh-CN" sz="2000">
              <a:solidFill>
                <a:schemeClr val="tx1"/>
              </a:solidFill>
            </a:endParaRPr>
          </a:p>
          <a:p>
            <a:pPr marL="457200" lvl="1" indent="0">
              <a:buFont typeface="Wingdings" panose="05000000000000000000" charset="0"/>
              <a:buChar char="l"/>
            </a:pPr>
            <a:endParaRPr lang="en-US" altLang="zh-CN" sz="2000">
              <a:solidFill>
                <a:schemeClr val="tx1"/>
              </a:solidFill>
            </a:endParaRPr>
          </a:p>
          <a:p>
            <a:pPr marL="285750" indent="-285750">
              <a:buFont typeface="Wingdings" panose="05000000000000000000" charset="0"/>
              <a:buChar char="l"/>
            </a:pPr>
            <a:endParaRPr lang="en-US" altLang="zh-CN" sz="2800"/>
          </a:p>
          <a:p>
            <a:pPr indent="0">
              <a:buFont typeface="Wingdings" panose="05000000000000000000" charset="0"/>
              <a:buNone/>
            </a:pPr>
            <a:endParaRPr lang="en-US" altLang="zh-CN" sz="2800"/>
          </a:p>
        </p:txBody>
      </p:sp>
    </p:spTree>
  </p:cSld>
  <p:clrMapOvr>
    <a:masterClrMapping/>
  </p:clrMapOvr>
  <mc:AlternateContent xmlns:mc="http://schemas.openxmlformats.org/markup-compatibility/2006">
    <mc:Choice xmlns:p14="http://schemas.microsoft.com/office/powerpoint/2010/main" Requires="p14">
      <p:transition p14:dur="500">
        <p:push dir="u"/>
      </p:transition>
    </mc:Choice>
    <mc:Fallback>
      <p:transition>
        <p:push dir="u"/>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组合 28"/>
          <p:cNvGrpSpPr/>
          <p:nvPr/>
        </p:nvGrpSpPr>
        <p:grpSpPr>
          <a:xfrm>
            <a:off x="0" y="0"/>
            <a:ext cx="12192000" cy="6858000"/>
            <a:chOff x="0" y="0"/>
            <a:chExt cx="12192000" cy="6858000"/>
          </a:xfrm>
        </p:grpSpPr>
        <p:pic>
          <p:nvPicPr>
            <p:cNvPr id="9" name="图片 8" descr="图片包含 形状&#10;&#10;描述已自动生成"/>
            <p:cNvPicPr>
              <a:picLocks noChangeAspect="1"/>
            </p:cNvPicPr>
            <p:nvPr/>
          </p:nvPicPr>
          <p:blipFill>
            <a:blip r:embed="rId1">
              <a:extLst>
                <a:ext uri="{28A0092B-C50C-407E-A947-70E740481C1C}">
                  <a14:useLocalDpi xmlns:a14="http://schemas.microsoft.com/office/drawing/2010/main" val="0"/>
                </a:ext>
              </a:extLst>
            </a:blip>
            <a:srcRect l="1641" t="2291" b="2559"/>
            <a:stretch>
              <a:fillRect/>
            </a:stretch>
          </p:blipFill>
          <p:spPr>
            <a:xfrm>
              <a:off x="0" y="0"/>
              <a:ext cx="9893301" cy="6858000"/>
            </a:xfrm>
            <a:custGeom>
              <a:avLst/>
              <a:gdLst>
                <a:gd name="connsiteX0" fmla="*/ 0 w 9893301"/>
                <a:gd name="connsiteY0" fmla="*/ 0 h 6858000"/>
                <a:gd name="connsiteX1" fmla="*/ 9893301 w 9893301"/>
                <a:gd name="connsiteY1" fmla="*/ 0 h 6858000"/>
                <a:gd name="connsiteX2" fmla="*/ 9893301 w 9893301"/>
                <a:gd name="connsiteY2" fmla="*/ 6858000 h 6858000"/>
                <a:gd name="connsiteX3" fmla="*/ 0 w 989330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9893301" h="6858000">
                  <a:moveTo>
                    <a:pt x="0" y="0"/>
                  </a:moveTo>
                  <a:lnTo>
                    <a:pt x="9893301" y="0"/>
                  </a:lnTo>
                  <a:lnTo>
                    <a:pt x="9893301" y="6858000"/>
                  </a:lnTo>
                  <a:lnTo>
                    <a:pt x="0" y="6858000"/>
                  </a:lnTo>
                  <a:close/>
                </a:path>
              </a:pathLst>
            </a:custGeom>
          </p:spPr>
        </p:pic>
        <p:pic>
          <p:nvPicPr>
            <p:cNvPr id="16" name="图片 15" descr="图片包含 形状&#10;&#10;描述已自动生成"/>
            <p:cNvPicPr>
              <a:picLocks noChangeAspect="1"/>
            </p:cNvPicPr>
            <p:nvPr/>
          </p:nvPicPr>
          <p:blipFill>
            <a:blip r:embed="rId1">
              <a:extLst>
                <a:ext uri="{28A0092B-C50C-407E-A947-70E740481C1C}">
                  <a14:useLocalDpi xmlns:a14="http://schemas.microsoft.com/office/drawing/2010/main" val="0"/>
                </a:ext>
              </a:extLst>
            </a:blip>
            <a:srcRect l="40278" t="2291" r="1768" b="2559"/>
            <a:stretch>
              <a:fillRect/>
            </a:stretch>
          </p:blipFill>
          <p:spPr>
            <a:xfrm>
              <a:off x="6362700" y="0"/>
              <a:ext cx="5829300" cy="6858000"/>
            </a:xfrm>
            <a:custGeom>
              <a:avLst/>
              <a:gdLst>
                <a:gd name="connsiteX0" fmla="*/ 0 w 5829300"/>
                <a:gd name="connsiteY0" fmla="*/ 0 h 6858000"/>
                <a:gd name="connsiteX1" fmla="*/ 5829300 w 5829300"/>
                <a:gd name="connsiteY1" fmla="*/ 0 h 6858000"/>
                <a:gd name="connsiteX2" fmla="*/ 5829300 w 5829300"/>
                <a:gd name="connsiteY2" fmla="*/ 6858000 h 6858000"/>
                <a:gd name="connsiteX3" fmla="*/ 0 w 58293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829300" h="6858000">
                  <a:moveTo>
                    <a:pt x="0" y="0"/>
                  </a:moveTo>
                  <a:lnTo>
                    <a:pt x="5829300" y="0"/>
                  </a:lnTo>
                  <a:lnTo>
                    <a:pt x="5829300" y="6858000"/>
                  </a:lnTo>
                  <a:lnTo>
                    <a:pt x="0" y="6858000"/>
                  </a:lnTo>
                  <a:close/>
                </a:path>
              </a:pathLst>
            </a:custGeom>
          </p:spPr>
        </p:pic>
      </p:grpSp>
      <p:sp>
        <p:nvSpPr>
          <p:cNvPr id="2" name="文本框 1"/>
          <p:cNvSpPr txBox="1"/>
          <p:nvPr/>
        </p:nvSpPr>
        <p:spPr>
          <a:xfrm>
            <a:off x="827405" y="687070"/>
            <a:ext cx="10680700" cy="3692525"/>
          </a:xfrm>
          <a:prstGeom prst="rect">
            <a:avLst/>
          </a:prstGeom>
          <a:noFill/>
        </p:spPr>
        <p:txBody>
          <a:bodyPr wrap="square" rtlCol="0">
            <a:spAutoFit/>
          </a:bodyPr>
          <a:p>
            <a:r>
              <a:rPr lang="zh-CN" altLang="en-US">
                <a:latin typeface="华文仿宋" panose="02010600040101010101" pitchFamily="2" charset="-122"/>
                <a:ea typeface="华文仿宋" panose="02010600040101010101" pitchFamily="2" charset="-122"/>
                <a:cs typeface="华文仿宋" panose="02010600040101010101" pitchFamily="2" charset="-122"/>
                <a:sym typeface="+mn-ea"/>
              </a:rPr>
              <a:t>（</a:t>
            </a:r>
            <a:r>
              <a:rPr lang="en-US" altLang="zh-CN">
                <a:latin typeface="华文仿宋" panose="02010600040101010101" pitchFamily="2" charset="-122"/>
                <a:ea typeface="华文仿宋" panose="02010600040101010101" pitchFamily="2" charset="-122"/>
                <a:cs typeface="华文仿宋" panose="02010600040101010101" pitchFamily="2" charset="-122"/>
                <a:sym typeface="+mn-ea"/>
              </a:rPr>
              <a:t>2</a:t>
            </a:r>
            <a:r>
              <a:rPr lang="zh-CN" altLang="en-US">
                <a:latin typeface="华文仿宋" panose="02010600040101010101" pitchFamily="2" charset="-122"/>
                <a:ea typeface="华文仿宋" panose="02010600040101010101" pitchFamily="2" charset="-122"/>
                <a:cs typeface="华文仿宋" panose="02010600040101010101" pitchFamily="2" charset="-122"/>
                <a:sym typeface="+mn-ea"/>
              </a:rPr>
              <a:t>）：从消融实验中来看</a:t>
            </a:r>
            <a:endParaRPr lang="zh-CN" altLang="en-US">
              <a:latin typeface="华文仿宋" panose="02010600040101010101" pitchFamily="2" charset="-122"/>
              <a:ea typeface="华文仿宋" panose="02010600040101010101" pitchFamily="2" charset="-122"/>
              <a:cs typeface="华文仿宋" panose="02010600040101010101" pitchFamily="2" charset="-122"/>
              <a:sym typeface="+mn-ea"/>
            </a:endParaRPr>
          </a:p>
          <a:p>
            <a:endParaRPr lang="zh-CN" altLang="en-US">
              <a:latin typeface="华文仿宋" panose="02010600040101010101" pitchFamily="2" charset="-122"/>
              <a:ea typeface="华文仿宋" panose="02010600040101010101" pitchFamily="2" charset="-122"/>
              <a:cs typeface="华文仿宋" panose="02010600040101010101" pitchFamily="2" charset="-122"/>
            </a:endParaRPr>
          </a:p>
          <a:p>
            <a:pPr marL="285750" indent="-285750">
              <a:buFont typeface="Wingdings" panose="05000000000000000000" charset="0"/>
              <a:buChar char="l"/>
            </a:pPr>
            <a:r>
              <a:rPr lang="zh-CN" altLang="en-US">
                <a:latin typeface="华文仿宋" panose="02010600040101010101" pitchFamily="2" charset="-122"/>
                <a:ea typeface="华文仿宋" panose="02010600040101010101" pitchFamily="2" charset="-122"/>
              </a:rPr>
              <a:t>在移除定制参数学习器，禁用超图胶囊聚合网络，移除高层空间超图中，</a:t>
            </a:r>
            <a:r>
              <a:rPr lang="zh-CN" altLang="en-US">
                <a:highlight>
                  <a:srgbClr val="FFFF00"/>
                </a:highlight>
                <a:latin typeface="华文仿宋" panose="02010600040101010101" pitchFamily="2" charset="-122"/>
                <a:ea typeface="华文仿宋" panose="02010600040101010101" pitchFamily="2" charset="-122"/>
              </a:rPr>
              <a:t>禁用聚合网络</a:t>
            </a:r>
            <a:r>
              <a:rPr lang="zh-CN" altLang="en-US">
                <a:latin typeface="华文仿宋" panose="02010600040101010101" pitchFamily="2" charset="-122"/>
                <a:ea typeface="华文仿宋" panose="02010600040101010101" pitchFamily="2" charset="-122"/>
              </a:rPr>
              <a:t>最明显。</a:t>
            </a:r>
            <a:endParaRPr lang="zh-CN" altLang="en-US">
              <a:latin typeface="华文仿宋" panose="02010600040101010101" pitchFamily="2" charset="-122"/>
              <a:ea typeface="华文仿宋" panose="02010600040101010101" pitchFamily="2" charset="-122"/>
            </a:endParaRPr>
          </a:p>
          <a:p>
            <a:r>
              <a:rPr lang="zh-CN" altLang="en-US">
                <a:latin typeface="华文仿宋" panose="02010600040101010101" pitchFamily="2" charset="-122"/>
                <a:ea typeface="华文仿宋" panose="02010600040101010101" pitchFamily="2" charset="-122"/>
              </a:rPr>
              <a:t>聚类结果在许多其他组件中也起着重要作用，包括交叉聚类依赖关系和聚类感知自适应掩码</a:t>
            </a:r>
            <a:endParaRPr lang="zh-CN" altLang="en-US">
              <a:latin typeface="华文仿宋" panose="02010600040101010101" pitchFamily="2" charset="-122"/>
              <a:ea typeface="华文仿宋" panose="02010600040101010101" pitchFamily="2" charset="-122"/>
            </a:endParaRPr>
          </a:p>
          <a:p>
            <a:endParaRPr lang="zh-CN" altLang="en-US">
              <a:latin typeface="华文仿宋" panose="02010600040101010101" pitchFamily="2" charset="-122"/>
              <a:ea typeface="华文仿宋" panose="02010600040101010101" pitchFamily="2" charset="-122"/>
            </a:endParaRPr>
          </a:p>
          <a:p>
            <a:pPr marL="285750" indent="-285750">
              <a:buFont typeface="Wingdings" panose="05000000000000000000" charset="0"/>
              <a:buChar char="l"/>
            </a:pPr>
            <a:r>
              <a:rPr lang="zh-CN" altLang="en-US">
                <a:latin typeface="华文仿宋" panose="02010600040101010101" pitchFamily="2" charset="-122"/>
                <a:ea typeface="华文仿宋" panose="02010600040101010101" pitchFamily="2" charset="-122"/>
              </a:rPr>
              <a:t>掩码机制：GPT-ST的掩码策略优于随机掩码策略，我们的掩码关注于考虑时间和空间的重要性，利用聚类信息的影响力</a:t>
            </a:r>
            <a:r>
              <a:rPr lang="zh-CN" altLang="en-US">
                <a:latin typeface="华文仿宋" panose="02010600040101010101" pitchFamily="2" charset="-122"/>
                <a:ea typeface="华文仿宋" panose="02010600040101010101" pitchFamily="2" charset="-122"/>
              </a:rPr>
              <a:t>更大</a:t>
            </a:r>
            <a:endParaRPr lang="zh-CN" altLang="en-US">
              <a:latin typeface="华文仿宋" panose="02010600040101010101" pitchFamily="2" charset="-122"/>
              <a:ea typeface="华文仿宋" panose="02010600040101010101" pitchFamily="2" charset="-122"/>
            </a:endParaRPr>
          </a:p>
          <a:p>
            <a:pPr marL="285750" indent="-285750">
              <a:buFont typeface="Wingdings" panose="05000000000000000000" charset="0"/>
              <a:buChar char="l"/>
            </a:pPr>
            <a:endParaRPr lang="zh-CN" altLang="en-US">
              <a:latin typeface="华文仿宋" panose="02010600040101010101" pitchFamily="2" charset="-122"/>
              <a:ea typeface="华文仿宋" panose="02010600040101010101" pitchFamily="2" charset="-122"/>
            </a:endParaRPr>
          </a:p>
          <a:p>
            <a:pPr indent="0">
              <a:buFont typeface="Wingdings" panose="05000000000000000000" charset="0"/>
              <a:buChar char="l"/>
            </a:pPr>
            <a:r>
              <a:rPr lang="en-US" altLang="zh-CN">
                <a:latin typeface="华文仿宋" panose="02010600040101010101" pitchFamily="2" charset="-122"/>
                <a:ea typeface="华文仿宋" panose="02010600040101010101" pitchFamily="2" charset="-122"/>
              </a:rPr>
              <a:t>  </a:t>
            </a:r>
            <a:r>
              <a:rPr lang="zh-CN" altLang="en-US">
                <a:latin typeface="华文仿宋" panose="02010600040101010101" pitchFamily="2" charset="-122"/>
                <a:ea typeface="华文仿宋" panose="02010600040101010101" pitchFamily="2" charset="-122"/>
              </a:rPr>
              <a:t>预训练策略：为了证明</a:t>
            </a:r>
            <a:r>
              <a:rPr lang="zh-CN" altLang="en-US">
                <a:effectLst>
                  <a:outerShdw blurRad="38100" dist="19050" dir="2700000" algn="tl" rotWithShape="0">
                    <a:schemeClr val="dk1">
                      <a:alpha val="40000"/>
                    </a:schemeClr>
                  </a:outerShdw>
                </a:effectLst>
                <a:latin typeface="华文仿宋" panose="02010600040101010101" pitchFamily="2" charset="-122"/>
                <a:ea typeface="华文仿宋" panose="02010600040101010101" pitchFamily="2" charset="-122"/>
                <a:sym typeface="+mn-ea"/>
              </a:rPr>
              <a:t>聚类感知掩码机制</a:t>
            </a:r>
            <a:r>
              <a:rPr lang="zh-CN" altLang="en-US">
                <a:latin typeface="华文仿宋" panose="02010600040101010101" pitchFamily="2" charset="-122"/>
                <a:ea typeface="华文仿宋" panose="02010600040101010101" pitchFamily="2" charset="-122"/>
              </a:rPr>
              <a:t>的重要性，与局部-全局互信息最大化和对比预训练进行比较，并且在相对应的</a:t>
            </a:r>
            <a:r>
              <a:rPr lang="en-US" altLang="zh-CN">
                <a:latin typeface="华文仿宋" panose="02010600040101010101" pitchFamily="2" charset="-122"/>
                <a:ea typeface="华文仿宋" panose="02010600040101010101" pitchFamily="2" charset="-122"/>
              </a:rPr>
              <a:t>baselines</a:t>
            </a:r>
            <a:r>
              <a:rPr lang="zh-CN" altLang="en-US">
                <a:latin typeface="华文仿宋" panose="02010600040101010101" pitchFamily="2" charset="-122"/>
                <a:ea typeface="华文仿宋" panose="02010600040101010101" pitchFamily="2" charset="-122"/>
              </a:rPr>
              <a:t>条件下进行实验，最后得出</a:t>
            </a:r>
            <a:r>
              <a:rPr lang="zh-CN" altLang="en-US">
                <a:latin typeface="华文仿宋" panose="02010600040101010101" pitchFamily="2" charset="-122"/>
                <a:ea typeface="华文仿宋" panose="02010600040101010101" pitchFamily="2" charset="-122"/>
              </a:rPr>
              <a:t>本文预训练策略的</a:t>
            </a:r>
            <a:r>
              <a:rPr lang="zh-CN" altLang="en-US">
                <a:latin typeface="华文仿宋" panose="02010600040101010101" pitchFamily="2" charset="-122"/>
                <a:ea typeface="华文仿宋" panose="02010600040101010101" pitchFamily="2" charset="-122"/>
              </a:rPr>
              <a:t>优势</a:t>
            </a:r>
            <a:endParaRPr lang="zh-CN" altLang="en-US">
              <a:latin typeface="华文仿宋" panose="02010600040101010101" pitchFamily="2" charset="-122"/>
              <a:ea typeface="华文仿宋" panose="02010600040101010101" pitchFamily="2" charset="-122"/>
            </a:endParaRPr>
          </a:p>
          <a:p>
            <a:pPr marL="285750" indent="-285750">
              <a:buFont typeface="Wingdings" panose="05000000000000000000" charset="0"/>
              <a:buChar char="l"/>
            </a:pPr>
            <a:endParaRPr lang="zh-CN" altLang="en-US">
              <a:latin typeface="华文仿宋" panose="02010600040101010101" pitchFamily="2" charset="-122"/>
              <a:ea typeface="华文仿宋" panose="02010600040101010101" pitchFamily="2" charset="-122"/>
            </a:endParaRPr>
          </a:p>
          <a:p>
            <a:pPr indent="0">
              <a:buFont typeface="Wingdings" panose="05000000000000000000" charset="0"/>
              <a:buNone/>
            </a:pPr>
            <a:r>
              <a:rPr lang="en-US" altLang="zh-CN">
                <a:latin typeface="华文仿宋" panose="02010600040101010101" pitchFamily="2" charset="-122"/>
                <a:ea typeface="华文仿宋" panose="02010600040101010101" pitchFamily="2" charset="-122"/>
              </a:rPr>
              <a:t>     </a:t>
            </a:r>
            <a:r>
              <a:rPr lang="zh-CN" altLang="en-US">
                <a:latin typeface="华文仿宋" panose="02010600040101010101" pitchFamily="2" charset="-122"/>
                <a:ea typeface="华文仿宋" panose="02010600040101010101" pitchFamily="2" charset="-122"/>
              </a:rPr>
              <a:t>这可以归因于掩模重建任务和下游回归任务之间的较高相关性，从而可以更有效地学习时空表征，并且通过由易到难的思路进行难度提升，进一步促进了聚类间的知识</a:t>
            </a:r>
            <a:r>
              <a:rPr lang="zh-CN" altLang="en-US">
                <a:latin typeface="华文仿宋" panose="02010600040101010101" pitchFamily="2" charset="-122"/>
                <a:ea typeface="华文仿宋" panose="02010600040101010101" pitchFamily="2" charset="-122"/>
              </a:rPr>
              <a:t>传播。</a:t>
            </a:r>
            <a:endParaRPr lang="zh-CN" altLang="en-US">
              <a:latin typeface="华文仿宋" panose="02010600040101010101" pitchFamily="2" charset="-122"/>
              <a:ea typeface="华文仿宋" panose="02010600040101010101" pitchFamily="2" charset="-122"/>
            </a:endParaRPr>
          </a:p>
        </p:txBody>
      </p:sp>
      <p:pic>
        <p:nvPicPr>
          <p:cNvPr id="3" name="图片 2" descr="屏幕截图 2024-10-19 005724"/>
          <p:cNvPicPr>
            <a:picLocks noChangeAspect="1"/>
          </p:cNvPicPr>
          <p:nvPr/>
        </p:nvPicPr>
        <p:blipFill>
          <a:blip r:embed="rId2"/>
          <a:stretch>
            <a:fillRect/>
          </a:stretch>
        </p:blipFill>
        <p:spPr>
          <a:xfrm>
            <a:off x="983615" y="4358005"/>
            <a:ext cx="10225405" cy="191960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500">
        <p:push dir="u"/>
      </p:transition>
    </mc:Choice>
    <mc:Fallback>
      <p:transition>
        <p:push dir="u"/>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p:cNvPicPr>
            <a:picLocks noChangeAspect="1"/>
          </p:cNvPicPr>
          <p:nvPr/>
        </p:nvPicPr>
        <p:blipFill>
          <a:blip r:embed="rId1"/>
          <a:srcRect l="600" t="1475" r="483" b="887"/>
          <a:stretch>
            <a:fillRect/>
          </a:stretch>
        </p:blipFill>
        <p:spPr>
          <a:xfrm>
            <a:off x="0" y="0"/>
            <a:ext cx="12192000" cy="6858000"/>
          </a:xfrm>
          <a:custGeom>
            <a:avLst/>
            <a:gdLst>
              <a:gd name="connsiteX0" fmla="*/ 0 w 12060000"/>
              <a:gd name="connsiteY0" fmla="*/ 0 h 6696000"/>
              <a:gd name="connsiteX1" fmla="*/ 12060000 w 12060000"/>
              <a:gd name="connsiteY1" fmla="*/ 0 h 6696000"/>
              <a:gd name="connsiteX2" fmla="*/ 12060000 w 12060000"/>
              <a:gd name="connsiteY2" fmla="*/ 6696000 h 6696000"/>
              <a:gd name="connsiteX3" fmla="*/ 0 w 12060000"/>
              <a:gd name="connsiteY3" fmla="*/ 6696000 h 6696000"/>
            </a:gdLst>
            <a:ahLst/>
            <a:cxnLst>
              <a:cxn ang="0">
                <a:pos x="connsiteX0" y="connsiteY0"/>
              </a:cxn>
              <a:cxn ang="0">
                <a:pos x="connsiteX1" y="connsiteY1"/>
              </a:cxn>
              <a:cxn ang="0">
                <a:pos x="connsiteX2" y="connsiteY2"/>
              </a:cxn>
              <a:cxn ang="0">
                <a:pos x="connsiteX3" y="connsiteY3"/>
              </a:cxn>
            </a:cxnLst>
            <a:rect l="l" t="t" r="r" b="b"/>
            <a:pathLst>
              <a:path w="12060000" h="6696000">
                <a:moveTo>
                  <a:pt x="0" y="0"/>
                </a:moveTo>
                <a:lnTo>
                  <a:pt x="12060000" y="0"/>
                </a:lnTo>
                <a:lnTo>
                  <a:pt x="12060000" y="6696000"/>
                </a:lnTo>
                <a:lnTo>
                  <a:pt x="0" y="6696000"/>
                </a:lnTo>
                <a:close/>
              </a:path>
            </a:pathLst>
          </a:custGeom>
        </p:spPr>
      </p:pic>
      <p:sp>
        <p:nvSpPr>
          <p:cNvPr id="2" name="文本框 1"/>
          <p:cNvSpPr txBox="1"/>
          <p:nvPr/>
        </p:nvSpPr>
        <p:spPr>
          <a:xfrm>
            <a:off x="833755" y="605155"/>
            <a:ext cx="4343400" cy="521970"/>
          </a:xfrm>
          <a:prstGeom prst="rect">
            <a:avLst/>
          </a:prstGeom>
          <a:noFill/>
        </p:spPr>
        <p:txBody>
          <a:bodyPr wrap="square" rtlCol="0">
            <a:spAutoFit/>
          </a:bodyPr>
          <a:p>
            <a:r>
              <a:rPr lang="en-US" altLang="zh-CN" sz="2800">
                <a:solidFill>
                  <a:schemeClr val="tx1"/>
                </a:solidFill>
                <a:effectLst>
                  <a:outerShdw blurRad="38100" dist="19050" dir="2700000" algn="tl" rotWithShape="0">
                    <a:schemeClr val="dk1">
                      <a:alpha val="40000"/>
                    </a:schemeClr>
                  </a:outerShdw>
                </a:effectLst>
              </a:rPr>
              <a:t>Section 5</a:t>
            </a:r>
            <a:r>
              <a:rPr lang="zh-CN" altLang="en-US" sz="2800">
                <a:solidFill>
                  <a:schemeClr val="tx1"/>
                </a:solidFill>
                <a:effectLst>
                  <a:outerShdw blurRad="38100" dist="19050" dir="2700000" algn="tl" rotWithShape="0">
                    <a:schemeClr val="dk1">
                      <a:alpha val="40000"/>
                    </a:schemeClr>
                  </a:outerShdw>
                </a:effectLst>
              </a:rPr>
              <a:t>：</a:t>
            </a:r>
            <a:r>
              <a:rPr lang="en-US" altLang="zh-CN" sz="2800">
                <a:solidFill>
                  <a:schemeClr val="tx1"/>
                </a:solidFill>
                <a:effectLst>
                  <a:outerShdw blurRad="38100" dist="19050" dir="2700000" algn="tl" rotWithShape="0">
                    <a:schemeClr val="dk1">
                      <a:alpha val="40000"/>
                    </a:schemeClr>
                  </a:outerShdw>
                </a:effectLst>
              </a:rPr>
              <a:t>Limitation</a:t>
            </a:r>
            <a:endParaRPr lang="en-US" altLang="zh-CN" sz="2800">
              <a:solidFill>
                <a:schemeClr val="tx1"/>
              </a:solidFill>
              <a:effectLst>
                <a:outerShdw blurRad="38100" dist="19050" dir="2700000" algn="tl" rotWithShape="0">
                  <a:schemeClr val="dk1">
                    <a:alpha val="40000"/>
                  </a:schemeClr>
                </a:outerShdw>
              </a:effectLst>
            </a:endParaRPr>
          </a:p>
        </p:txBody>
      </p:sp>
      <p:sp>
        <p:nvSpPr>
          <p:cNvPr id="4" name="文本框 3"/>
          <p:cNvSpPr txBox="1"/>
          <p:nvPr/>
        </p:nvSpPr>
        <p:spPr>
          <a:xfrm>
            <a:off x="833755" y="1240155"/>
            <a:ext cx="3707765" cy="460375"/>
          </a:xfrm>
          <a:prstGeom prst="rect">
            <a:avLst/>
          </a:prstGeom>
          <a:noFill/>
        </p:spPr>
        <p:txBody>
          <a:bodyPr wrap="square" rtlCol="0">
            <a:spAutoFit/>
          </a:bodyPr>
          <a:p>
            <a:pPr marL="342900" indent="-342900">
              <a:buFont typeface="Wingdings" panose="05000000000000000000" charset="0"/>
              <a:buChar char="l"/>
            </a:pPr>
            <a:r>
              <a:rPr lang="en-US" altLang="zh-CN" sz="2400"/>
              <a:t>limitation of the </a:t>
            </a:r>
            <a:r>
              <a:rPr lang="en-US" altLang="zh-CN" sz="2400"/>
              <a:t>method</a:t>
            </a:r>
            <a:endParaRPr lang="en-US" altLang="zh-CN" sz="2400"/>
          </a:p>
        </p:txBody>
      </p:sp>
      <p:sp>
        <p:nvSpPr>
          <p:cNvPr id="5" name="文本框 4"/>
          <p:cNvSpPr txBox="1"/>
          <p:nvPr/>
        </p:nvSpPr>
        <p:spPr>
          <a:xfrm>
            <a:off x="1019810" y="2002155"/>
            <a:ext cx="10397490" cy="368300"/>
          </a:xfrm>
          <a:prstGeom prst="rect">
            <a:avLst/>
          </a:prstGeom>
          <a:noFill/>
        </p:spPr>
        <p:txBody>
          <a:bodyPr wrap="square" rtlCol="0">
            <a:spAutoFit/>
          </a:bodyPr>
          <a:p>
            <a:endParaRPr lang="zh-CN" altLang="en-US"/>
          </a:p>
        </p:txBody>
      </p:sp>
      <p:sp>
        <p:nvSpPr>
          <p:cNvPr id="6" name="文本框 5"/>
          <p:cNvSpPr txBox="1"/>
          <p:nvPr/>
        </p:nvSpPr>
        <p:spPr>
          <a:xfrm>
            <a:off x="952500" y="1934210"/>
            <a:ext cx="4766310" cy="2245360"/>
          </a:xfrm>
          <a:prstGeom prst="rect">
            <a:avLst/>
          </a:prstGeom>
          <a:noFill/>
        </p:spPr>
        <p:txBody>
          <a:bodyPr wrap="square" rtlCol="0">
            <a:spAutoFit/>
          </a:bodyPr>
          <a:p>
            <a:r>
              <a:rPr lang="zh-CN" altLang="en-US" sz="2000">
                <a:latin typeface="华文仿宋" panose="02010600040101010101" pitchFamily="2" charset="-122"/>
                <a:ea typeface="华文仿宋" panose="02010600040101010101" pitchFamily="2" charset="-122"/>
                <a:cs typeface="华文仿宋" panose="02010600040101010101" pitchFamily="2" charset="-122"/>
              </a:rPr>
              <a:t>（</a:t>
            </a:r>
            <a:r>
              <a:rPr lang="en-US" altLang="zh-CN" sz="2000">
                <a:latin typeface="华文仿宋" panose="02010600040101010101" pitchFamily="2" charset="-122"/>
                <a:ea typeface="华文仿宋" panose="02010600040101010101" pitchFamily="2" charset="-122"/>
                <a:cs typeface="华文仿宋" panose="02010600040101010101" pitchFamily="2" charset="-122"/>
              </a:rPr>
              <a:t>1</a:t>
            </a:r>
            <a:r>
              <a:rPr lang="zh-CN" altLang="en-US" sz="2000">
                <a:latin typeface="华文仿宋" panose="02010600040101010101" pitchFamily="2" charset="-122"/>
                <a:ea typeface="华文仿宋" panose="02010600040101010101" pitchFamily="2" charset="-122"/>
                <a:cs typeface="华文仿宋" panose="02010600040101010101" pitchFamily="2" charset="-122"/>
              </a:rPr>
              <a:t>）：特定于任务的预训练：</a:t>
            </a:r>
            <a:endParaRPr lang="zh-CN" altLang="en-US" sz="2000">
              <a:latin typeface="华文仿宋" panose="02010600040101010101" pitchFamily="2" charset="-122"/>
              <a:ea typeface="华文仿宋" panose="02010600040101010101" pitchFamily="2" charset="-122"/>
              <a:cs typeface="华文仿宋" panose="02010600040101010101" pitchFamily="2" charset="-122"/>
            </a:endParaRPr>
          </a:p>
          <a:p>
            <a:endParaRPr lang="zh-CN" altLang="en-US" sz="2000">
              <a:latin typeface="华文仿宋" panose="02010600040101010101" pitchFamily="2" charset="-122"/>
              <a:ea typeface="华文仿宋" panose="02010600040101010101" pitchFamily="2" charset="-122"/>
              <a:cs typeface="华文仿宋" panose="02010600040101010101" pitchFamily="2" charset="-122"/>
            </a:endParaRPr>
          </a:p>
          <a:p>
            <a:pPr marL="342900" indent="-342900">
              <a:buFont typeface="Wingdings" panose="05000000000000000000" charset="0"/>
              <a:buChar char="l"/>
            </a:pPr>
            <a:r>
              <a:rPr lang="zh-CN" altLang="en-US" sz="2000">
                <a:latin typeface="华文仿宋" panose="02010600040101010101" pitchFamily="2" charset="-122"/>
                <a:ea typeface="华文仿宋" panose="02010600040101010101" pitchFamily="2" charset="-122"/>
                <a:cs typeface="华文仿宋" panose="02010600040101010101" pitchFamily="2" charset="-122"/>
              </a:rPr>
              <a:t>对每个特定的下游任务都需要进行</a:t>
            </a:r>
            <a:r>
              <a:rPr lang="zh-CN" altLang="en-US" sz="2000">
                <a:latin typeface="华文仿宋" panose="02010600040101010101" pitchFamily="2" charset="-122"/>
                <a:ea typeface="华文仿宋" panose="02010600040101010101" pitchFamily="2" charset="-122"/>
                <a:cs typeface="华文仿宋" panose="02010600040101010101" pitchFamily="2" charset="-122"/>
              </a:rPr>
              <a:t>预训练</a:t>
            </a:r>
            <a:endParaRPr lang="zh-CN" altLang="en-US" sz="2000">
              <a:latin typeface="华文仿宋" panose="02010600040101010101" pitchFamily="2" charset="-122"/>
              <a:ea typeface="华文仿宋" panose="02010600040101010101" pitchFamily="2" charset="-122"/>
              <a:cs typeface="华文仿宋" panose="02010600040101010101" pitchFamily="2" charset="-122"/>
            </a:endParaRPr>
          </a:p>
          <a:p>
            <a:pPr marL="342900" indent="-342900">
              <a:buFont typeface="Wingdings" panose="05000000000000000000" charset="0"/>
              <a:buChar char="l"/>
            </a:pPr>
            <a:endParaRPr lang="zh-CN" altLang="en-US" sz="2000">
              <a:latin typeface="华文仿宋" panose="02010600040101010101" pitchFamily="2" charset="-122"/>
              <a:ea typeface="华文仿宋" panose="02010600040101010101" pitchFamily="2" charset="-122"/>
              <a:cs typeface="华文仿宋" panose="02010600040101010101" pitchFamily="2" charset="-122"/>
            </a:endParaRPr>
          </a:p>
          <a:p>
            <a:pPr indent="0">
              <a:buFont typeface="Wingdings" panose="05000000000000000000" charset="0"/>
              <a:buNone/>
            </a:pPr>
            <a:r>
              <a:rPr lang="zh-CN" altLang="en-US" sz="2000">
                <a:latin typeface="华文仿宋" panose="02010600040101010101" pitchFamily="2" charset="-122"/>
                <a:ea typeface="华文仿宋" panose="02010600040101010101" pitchFamily="2" charset="-122"/>
                <a:cs typeface="华文仿宋" panose="02010600040101010101" pitchFamily="2" charset="-122"/>
              </a:rPr>
              <a:t>（因为不同的下游任务往往具有不同的数据格式和数据分布）</a:t>
            </a:r>
            <a:r>
              <a:rPr lang="en-US" altLang="zh-CN" sz="2000">
                <a:latin typeface="华文仿宋" panose="02010600040101010101" pitchFamily="2" charset="-122"/>
                <a:ea typeface="华文仿宋" panose="02010600040101010101" pitchFamily="2" charset="-122"/>
                <a:cs typeface="华文仿宋" panose="02010600040101010101" pitchFamily="2" charset="-122"/>
              </a:rPr>
              <a:t>A NOT </a:t>
            </a:r>
            <a:r>
              <a:rPr lang="en-US" altLang="zh-CN" sz="2000">
                <a:latin typeface="华文仿宋" panose="02010600040101010101" pitchFamily="2" charset="-122"/>
                <a:ea typeface="华文仿宋" panose="02010600040101010101" pitchFamily="2" charset="-122"/>
                <a:cs typeface="华文仿宋" panose="02010600040101010101" pitchFamily="2" charset="-122"/>
              </a:rPr>
              <a:t>B</a:t>
            </a:r>
            <a:endParaRPr lang="en-US" altLang="zh-CN" sz="2000">
              <a:latin typeface="华文仿宋" panose="02010600040101010101" pitchFamily="2" charset="-122"/>
              <a:ea typeface="华文仿宋" panose="02010600040101010101" pitchFamily="2" charset="-122"/>
              <a:cs typeface="华文仿宋" panose="02010600040101010101" pitchFamily="2" charset="-122"/>
            </a:endParaRPr>
          </a:p>
        </p:txBody>
      </p:sp>
      <p:sp>
        <p:nvSpPr>
          <p:cNvPr id="8" name="文本框 7"/>
          <p:cNvSpPr txBox="1"/>
          <p:nvPr/>
        </p:nvSpPr>
        <p:spPr>
          <a:xfrm>
            <a:off x="5880100" y="1934210"/>
            <a:ext cx="5697855" cy="1630045"/>
          </a:xfrm>
          <a:prstGeom prst="rect">
            <a:avLst/>
          </a:prstGeom>
          <a:noFill/>
        </p:spPr>
        <p:txBody>
          <a:bodyPr wrap="square" rtlCol="0">
            <a:spAutoFit/>
          </a:bodyPr>
          <a:p>
            <a:r>
              <a:rPr lang="zh-CN" altLang="en-US" sz="2000">
                <a:latin typeface="华文仿宋" panose="02010600040101010101" pitchFamily="2" charset="-122"/>
                <a:ea typeface="华文仿宋" panose="02010600040101010101" pitchFamily="2" charset="-122"/>
                <a:cs typeface="华文仿宋" panose="02010600040101010101" pitchFamily="2" charset="-122"/>
              </a:rPr>
              <a:t>（</a:t>
            </a:r>
            <a:r>
              <a:rPr lang="en-US" altLang="zh-CN" sz="2000">
                <a:latin typeface="华文仿宋" panose="02010600040101010101" pitchFamily="2" charset="-122"/>
                <a:ea typeface="华文仿宋" panose="02010600040101010101" pitchFamily="2" charset="-122"/>
                <a:cs typeface="华文仿宋" panose="02010600040101010101" pitchFamily="2" charset="-122"/>
              </a:rPr>
              <a:t>2</a:t>
            </a:r>
            <a:r>
              <a:rPr lang="zh-CN" altLang="en-US" sz="2000">
                <a:latin typeface="华文仿宋" panose="02010600040101010101" pitchFamily="2" charset="-122"/>
                <a:ea typeface="华文仿宋" panose="02010600040101010101" pitchFamily="2" charset="-122"/>
                <a:cs typeface="华文仿宋" panose="02010600040101010101" pitchFamily="2" charset="-122"/>
              </a:rPr>
              <a:t>）：时间成本增加（</a:t>
            </a:r>
            <a:r>
              <a:rPr lang="en-US" altLang="zh-CN" sz="2000">
                <a:latin typeface="华文仿宋" panose="02010600040101010101" pitchFamily="2" charset="-122"/>
                <a:ea typeface="华文仿宋" panose="02010600040101010101" pitchFamily="2" charset="-122"/>
                <a:cs typeface="华文仿宋" panose="02010600040101010101" pitchFamily="2" charset="-122"/>
              </a:rPr>
              <a:t>efficiency</a:t>
            </a:r>
            <a:r>
              <a:rPr lang="zh-CN" altLang="en-US" sz="2000">
                <a:latin typeface="华文仿宋" panose="02010600040101010101" pitchFamily="2" charset="-122"/>
                <a:ea typeface="华文仿宋" panose="02010600040101010101" pitchFamily="2" charset="-122"/>
                <a:cs typeface="华文仿宋" panose="02010600040101010101" pitchFamily="2" charset="-122"/>
              </a:rPr>
              <a:t>）</a:t>
            </a:r>
            <a:endParaRPr lang="zh-CN" altLang="en-US" sz="2000">
              <a:latin typeface="华文仿宋" panose="02010600040101010101" pitchFamily="2" charset="-122"/>
              <a:ea typeface="华文仿宋" panose="02010600040101010101" pitchFamily="2" charset="-122"/>
              <a:cs typeface="华文仿宋" panose="02010600040101010101" pitchFamily="2" charset="-122"/>
            </a:endParaRPr>
          </a:p>
          <a:p>
            <a:endParaRPr lang="zh-CN" altLang="en-US" sz="2000">
              <a:latin typeface="华文仿宋" panose="02010600040101010101" pitchFamily="2" charset="-122"/>
              <a:ea typeface="华文仿宋" panose="02010600040101010101" pitchFamily="2" charset="-122"/>
              <a:cs typeface="华文仿宋" panose="02010600040101010101" pitchFamily="2" charset="-122"/>
            </a:endParaRPr>
          </a:p>
          <a:p>
            <a:pPr marL="342900" indent="-342900">
              <a:buFont typeface="Wingdings" panose="05000000000000000000" charset="0"/>
              <a:buChar char="l"/>
            </a:pPr>
            <a:r>
              <a:rPr lang="zh-CN" altLang="en-US" sz="2000">
                <a:latin typeface="华文仿宋" panose="02010600040101010101" pitchFamily="2" charset="-122"/>
                <a:ea typeface="华文仿宋" panose="02010600040101010101" pitchFamily="2" charset="-122"/>
                <a:cs typeface="华文仿宋" panose="02010600040101010101" pitchFamily="2" charset="-122"/>
              </a:rPr>
              <a:t>预训练的</a:t>
            </a:r>
            <a:r>
              <a:rPr lang="zh-CN" altLang="en-US" sz="2000">
                <a:latin typeface="华文仿宋" panose="02010600040101010101" pitchFamily="2" charset="-122"/>
                <a:ea typeface="华文仿宋" panose="02010600040101010101" pitchFamily="2" charset="-122"/>
                <a:cs typeface="华文仿宋" panose="02010600040101010101" pitchFamily="2" charset="-122"/>
              </a:rPr>
              <a:t>过程</a:t>
            </a:r>
            <a:endParaRPr lang="zh-CN" altLang="en-US" sz="2000">
              <a:latin typeface="华文仿宋" panose="02010600040101010101" pitchFamily="2" charset="-122"/>
              <a:ea typeface="华文仿宋" panose="02010600040101010101" pitchFamily="2" charset="-122"/>
              <a:cs typeface="华文仿宋" panose="02010600040101010101" pitchFamily="2" charset="-122"/>
            </a:endParaRPr>
          </a:p>
          <a:p>
            <a:pPr marL="342900" indent="-342900">
              <a:buFont typeface="Wingdings" panose="05000000000000000000" charset="0"/>
              <a:buChar char="l"/>
            </a:pPr>
            <a:endParaRPr lang="zh-CN" altLang="en-US" sz="2000">
              <a:latin typeface="华文仿宋" panose="02010600040101010101" pitchFamily="2" charset="-122"/>
              <a:ea typeface="华文仿宋" panose="02010600040101010101" pitchFamily="2" charset="-122"/>
              <a:cs typeface="华文仿宋" panose="02010600040101010101" pitchFamily="2" charset="-122"/>
            </a:endParaRPr>
          </a:p>
          <a:p>
            <a:pPr marL="342900" indent="-342900">
              <a:buFont typeface="Wingdings" panose="05000000000000000000" charset="0"/>
              <a:buChar char="l"/>
            </a:pPr>
            <a:r>
              <a:rPr lang="zh-CN" altLang="en-US" sz="2000">
                <a:latin typeface="华文仿宋" panose="02010600040101010101" pitchFamily="2" charset="-122"/>
                <a:ea typeface="华文仿宋" panose="02010600040101010101" pitchFamily="2" charset="-122"/>
                <a:cs typeface="华文仿宋" panose="02010600040101010101" pitchFamily="2" charset="-122"/>
              </a:rPr>
              <a:t>下游任务的增强</a:t>
            </a:r>
            <a:r>
              <a:rPr lang="zh-CN" altLang="en-US" sz="2000">
                <a:latin typeface="华文仿宋" panose="02010600040101010101" pitchFamily="2" charset="-122"/>
                <a:ea typeface="华文仿宋" panose="02010600040101010101" pitchFamily="2" charset="-122"/>
                <a:cs typeface="华文仿宋" panose="02010600040101010101" pitchFamily="2" charset="-122"/>
              </a:rPr>
              <a:t>过程</a:t>
            </a:r>
            <a:endParaRPr lang="zh-CN" altLang="en-US" sz="2000">
              <a:latin typeface="华文仿宋" panose="02010600040101010101" pitchFamily="2" charset="-122"/>
              <a:ea typeface="华文仿宋" panose="02010600040101010101" pitchFamily="2" charset="-122"/>
              <a:cs typeface="华文仿宋" panose="02010600040101010101" pitchFamily="2" charset="-122"/>
            </a:endParaRPr>
          </a:p>
        </p:txBody>
      </p:sp>
      <p:sp>
        <p:nvSpPr>
          <p:cNvPr id="9" name="文本框 8"/>
          <p:cNvSpPr txBox="1"/>
          <p:nvPr/>
        </p:nvSpPr>
        <p:spPr>
          <a:xfrm>
            <a:off x="6066155" y="3983355"/>
            <a:ext cx="5080000" cy="1291590"/>
          </a:xfrm>
          <a:prstGeom prst="rect">
            <a:avLst/>
          </a:prstGeom>
          <a:noFill/>
        </p:spPr>
        <p:txBody>
          <a:bodyPr wrap="square" rtlCol="0">
            <a:spAutoFit/>
          </a:bodyPr>
          <a:p>
            <a:endParaRPr lang="zh-CN" altLang="en-US"/>
          </a:p>
          <a:p>
            <a:r>
              <a:rPr lang="zh-CN" altLang="en-US" sz="2000">
                <a:latin typeface="华文仿宋" panose="02010600040101010101" pitchFamily="2" charset="-122"/>
                <a:ea typeface="华文仿宋" panose="02010600040101010101" pitchFamily="2" charset="-122"/>
              </a:rPr>
              <a:t>对更通用的预训练框架的探索和更轻量级算法的探索，旨在提高模型的通用性和效率，减少计算开销。</a:t>
            </a:r>
            <a:endParaRPr lang="zh-CN" altLang="en-US" sz="2000">
              <a:latin typeface="华文仿宋" panose="02010600040101010101" pitchFamily="2" charset="-122"/>
              <a:ea typeface="华文仿宋" panose="0201060004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p14:dur="500">
        <p:push dir="u"/>
      </p:transition>
    </mc:Choice>
    <mc:Fallback>
      <p:transition>
        <p:push dir="u"/>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p:cNvPicPr>
            <a:picLocks noChangeAspect="1"/>
          </p:cNvPicPr>
          <p:nvPr/>
        </p:nvPicPr>
        <p:blipFill>
          <a:blip r:embed="rId1"/>
          <a:srcRect l="600" t="1475" r="483" b="887"/>
          <a:stretch>
            <a:fillRect/>
          </a:stretch>
        </p:blipFill>
        <p:spPr>
          <a:xfrm>
            <a:off x="0" y="0"/>
            <a:ext cx="12192000" cy="6858000"/>
          </a:xfrm>
          <a:custGeom>
            <a:avLst/>
            <a:gdLst>
              <a:gd name="connsiteX0" fmla="*/ 0 w 12060000"/>
              <a:gd name="connsiteY0" fmla="*/ 0 h 6696000"/>
              <a:gd name="connsiteX1" fmla="*/ 12060000 w 12060000"/>
              <a:gd name="connsiteY1" fmla="*/ 0 h 6696000"/>
              <a:gd name="connsiteX2" fmla="*/ 12060000 w 12060000"/>
              <a:gd name="connsiteY2" fmla="*/ 6696000 h 6696000"/>
              <a:gd name="connsiteX3" fmla="*/ 0 w 12060000"/>
              <a:gd name="connsiteY3" fmla="*/ 6696000 h 6696000"/>
            </a:gdLst>
            <a:ahLst/>
            <a:cxnLst>
              <a:cxn ang="0">
                <a:pos x="connsiteX0" y="connsiteY0"/>
              </a:cxn>
              <a:cxn ang="0">
                <a:pos x="connsiteX1" y="connsiteY1"/>
              </a:cxn>
              <a:cxn ang="0">
                <a:pos x="connsiteX2" y="connsiteY2"/>
              </a:cxn>
              <a:cxn ang="0">
                <a:pos x="connsiteX3" y="connsiteY3"/>
              </a:cxn>
            </a:cxnLst>
            <a:rect l="l" t="t" r="r" b="b"/>
            <a:pathLst>
              <a:path w="12060000" h="6696000">
                <a:moveTo>
                  <a:pt x="0" y="0"/>
                </a:moveTo>
                <a:lnTo>
                  <a:pt x="12060000" y="0"/>
                </a:lnTo>
                <a:lnTo>
                  <a:pt x="12060000" y="6696000"/>
                </a:lnTo>
                <a:lnTo>
                  <a:pt x="0" y="6696000"/>
                </a:lnTo>
                <a:close/>
              </a:path>
            </a:pathLst>
          </a:custGeom>
        </p:spPr>
      </p:pic>
      <p:sp>
        <p:nvSpPr>
          <p:cNvPr id="4" name="文本框 3"/>
          <p:cNvSpPr txBox="1"/>
          <p:nvPr/>
        </p:nvSpPr>
        <p:spPr>
          <a:xfrm>
            <a:off x="757555" y="613410"/>
            <a:ext cx="5442585" cy="521970"/>
          </a:xfrm>
          <a:prstGeom prst="rect">
            <a:avLst/>
          </a:prstGeom>
          <a:noFill/>
        </p:spPr>
        <p:txBody>
          <a:bodyPr wrap="square" rtlCol="0">
            <a:spAutoFit/>
          </a:bodyPr>
          <a:p>
            <a:r>
              <a:rPr lang="en-US" altLang="zh-CN" sz="2800">
                <a:solidFill>
                  <a:schemeClr val="tx1"/>
                </a:solidFill>
                <a:effectLst>
                  <a:outerShdw blurRad="38100" dist="19050" dir="2700000" algn="tl" rotWithShape="0">
                    <a:schemeClr val="dk1">
                      <a:alpha val="40000"/>
                    </a:schemeClr>
                  </a:outerShdw>
                </a:effectLst>
              </a:rPr>
              <a:t>Section 6</a:t>
            </a:r>
            <a:r>
              <a:rPr lang="zh-CN" altLang="en-US" sz="2800">
                <a:solidFill>
                  <a:schemeClr val="tx1"/>
                </a:solidFill>
                <a:effectLst>
                  <a:outerShdw blurRad="38100" dist="19050" dir="2700000" algn="tl" rotWithShape="0">
                    <a:schemeClr val="dk1">
                      <a:alpha val="40000"/>
                    </a:schemeClr>
                  </a:outerShdw>
                </a:effectLst>
              </a:rPr>
              <a:t>：</a:t>
            </a:r>
            <a:r>
              <a:rPr lang="en-US" altLang="zh-CN" sz="2800">
                <a:solidFill>
                  <a:schemeClr val="tx1"/>
                </a:solidFill>
                <a:effectLst>
                  <a:outerShdw blurRad="38100" dist="19050" dir="2700000" algn="tl" rotWithShape="0">
                    <a:schemeClr val="dk1">
                      <a:alpha val="40000"/>
                    </a:schemeClr>
                  </a:outerShdw>
                </a:effectLst>
              </a:rPr>
              <a:t>Personal Perspective</a:t>
            </a:r>
            <a:endParaRPr lang="en-US" altLang="zh-CN" sz="2800">
              <a:solidFill>
                <a:schemeClr val="tx1"/>
              </a:solidFill>
              <a:effectLst>
                <a:outerShdw blurRad="38100" dist="19050" dir="2700000" algn="tl" rotWithShape="0">
                  <a:schemeClr val="dk1">
                    <a:alpha val="40000"/>
                  </a:schemeClr>
                </a:outerShdw>
              </a:effectLst>
            </a:endParaRPr>
          </a:p>
        </p:txBody>
      </p:sp>
      <p:sp>
        <p:nvSpPr>
          <p:cNvPr id="5" name="文本框 4"/>
          <p:cNvSpPr txBox="1"/>
          <p:nvPr/>
        </p:nvSpPr>
        <p:spPr>
          <a:xfrm>
            <a:off x="757555" y="1232535"/>
            <a:ext cx="4902200" cy="460375"/>
          </a:xfrm>
          <a:prstGeom prst="rect">
            <a:avLst/>
          </a:prstGeom>
          <a:noFill/>
        </p:spPr>
        <p:txBody>
          <a:bodyPr wrap="square" rtlCol="0">
            <a:spAutoFit/>
          </a:bodyPr>
          <a:p>
            <a:pPr marL="342900" indent="-342900">
              <a:buFont typeface="Wingdings" panose="05000000000000000000" charset="0"/>
              <a:buChar char="l"/>
            </a:pPr>
            <a:r>
              <a:rPr lang="en-US" altLang="zh-CN" sz="2400">
                <a:solidFill>
                  <a:schemeClr val="tx1"/>
                </a:solidFill>
                <a:effectLst>
                  <a:outerShdw blurRad="38100" dist="19050" dir="2700000" algn="tl" rotWithShape="0">
                    <a:schemeClr val="dk1">
                      <a:alpha val="40000"/>
                    </a:schemeClr>
                  </a:outerShdw>
                </a:effectLst>
                <a:sym typeface="+mn-ea"/>
              </a:rPr>
              <a:t>perspectives for the work</a:t>
            </a:r>
            <a:endParaRPr lang="en-US" altLang="zh-CN" sz="2400">
              <a:solidFill>
                <a:schemeClr val="tx1"/>
              </a:solidFill>
              <a:effectLst>
                <a:outerShdw blurRad="38100" dist="19050" dir="2700000" algn="tl" rotWithShape="0">
                  <a:schemeClr val="dk1">
                    <a:alpha val="40000"/>
                  </a:schemeClr>
                </a:outerShdw>
              </a:effectLst>
              <a:sym typeface="+mn-ea"/>
            </a:endParaRPr>
          </a:p>
        </p:txBody>
      </p:sp>
      <p:sp>
        <p:nvSpPr>
          <p:cNvPr id="6" name="文本框 5"/>
          <p:cNvSpPr txBox="1"/>
          <p:nvPr/>
        </p:nvSpPr>
        <p:spPr>
          <a:xfrm>
            <a:off x="977900" y="2120265"/>
            <a:ext cx="4859655" cy="2553335"/>
          </a:xfrm>
          <a:prstGeom prst="rect">
            <a:avLst/>
          </a:prstGeom>
          <a:noFill/>
        </p:spPr>
        <p:txBody>
          <a:bodyPr wrap="square" rtlCol="0">
            <a:spAutoFit/>
          </a:bodyPr>
          <a:p>
            <a:r>
              <a:rPr lang="zh-CN" altLang="en-US" sz="2000">
                <a:latin typeface="华文仿宋" panose="02010600040101010101" pitchFamily="2" charset="-122"/>
                <a:ea typeface="华文仿宋" panose="02010600040101010101" pitchFamily="2" charset="-122"/>
              </a:rPr>
              <a:t>（</a:t>
            </a:r>
            <a:r>
              <a:rPr lang="en-US" altLang="zh-CN" sz="2000">
                <a:latin typeface="华文仿宋" panose="02010600040101010101" pitchFamily="2" charset="-122"/>
                <a:ea typeface="华文仿宋" panose="02010600040101010101" pitchFamily="2" charset="-122"/>
              </a:rPr>
              <a:t>1</a:t>
            </a:r>
            <a:r>
              <a:rPr lang="zh-CN" altLang="en-US" sz="2000">
                <a:latin typeface="华文仿宋" panose="02010600040101010101" pitchFamily="2" charset="-122"/>
                <a:ea typeface="华文仿宋" panose="02010600040101010101" pitchFamily="2" charset="-122"/>
              </a:rPr>
              <a:t>）：</a:t>
            </a:r>
            <a:r>
              <a:rPr lang="zh-CN" altLang="en-US" sz="2000">
                <a:solidFill>
                  <a:schemeClr val="tx1"/>
                </a:solidFill>
                <a:highlight>
                  <a:srgbClr val="FFFF00"/>
                </a:highlight>
                <a:latin typeface="华文仿宋" panose="02010600040101010101" pitchFamily="2" charset="-122"/>
                <a:ea typeface="华文仿宋" panose="02010600040101010101" pitchFamily="2" charset="-122"/>
              </a:rPr>
              <a:t>从论文本身得到启发</a:t>
            </a:r>
            <a:r>
              <a:rPr lang="zh-CN" altLang="en-US" sz="2000">
                <a:latin typeface="华文仿宋" panose="02010600040101010101" pitchFamily="2" charset="-122"/>
                <a:ea typeface="华文仿宋" panose="02010600040101010101" pitchFamily="2" charset="-122"/>
              </a:rPr>
              <a:t>：</a:t>
            </a:r>
            <a:endParaRPr lang="zh-CN" altLang="en-US" sz="2000">
              <a:latin typeface="华文仿宋" panose="02010600040101010101" pitchFamily="2" charset="-122"/>
              <a:ea typeface="华文仿宋" panose="02010600040101010101" pitchFamily="2" charset="-122"/>
            </a:endParaRPr>
          </a:p>
          <a:p>
            <a:endParaRPr lang="zh-CN" altLang="en-US" sz="2000">
              <a:latin typeface="华文仿宋" panose="02010600040101010101" pitchFamily="2" charset="-122"/>
              <a:ea typeface="华文仿宋" panose="02010600040101010101" pitchFamily="2" charset="-122"/>
            </a:endParaRPr>
          </a:p>
          <a:p>
            <a:pPr marL="342900" indent="-342900">
              <a:buFont typeface="Wingdings" panose="05000000000000000000" charset="0"/>
              <a:buChar char="l"/>
            </a:pPr>
            <a:r>
              <a:rPr lang="en-US" altLang="zh-CN" sz="2000">
                <a:latin typeface="华文仿宋" panose="02010600040101010101" pitchFamily="2" charset="-122"/>
                <a:ea typeface="华文仿宋" panose="02010600040101010101" pitchFamily="2" charset="-122"/>
              </a:rPr>
              <a:t> </a:t>
            </a:r>
            <a:r>
              <a:rPr lang="zh-CN" altLang="en-US" sz="2000">
                <a:latin typeface="华文仿宋" panose="02010600040101010101" pitchFamily="2" charset="-122"/>
                <a:ea typeface="华文仿宋" panose="02010600040101010101" pitchFamily="2" charset="-122"/>
              </a:rPr>
              <a:t>在时空预测领域提出了全新的预训练范式，能够无缝的衔接到各种时空预测的模型上进行下游任务的</a:t>
            </a:r>
            <a:r>
              <a:rPr lang="zh-CN" altLang="en-US" sz="2000">
                <a:latin typeface="华文仿宋" panose="02010600040101010101" pitchFamily="2" charset="-122"/>
                <a:ea typeface="华文仿宋" panose="02010600040101010101" pitchFamily="2" charset="-122"/>
              </a:rPr>
              <a:t>预测</a:t>
            </a:r>
            <a:endParaRPr lang="zh-CN" altLang="en-US" sz="2000">
              <a:latin typeface="华文仿宋" panose="02010600040101010101" pitchFamily="2" charset="-122"/>
              <a:ea typeface="华文仿宋" panose="02010600040101010101" pitchFamily="2" charset="-122"/>
            </a:endParaRPr>
          </a:p>
          <a:p>
            <a:pPr marL="342900" indent="-342900">
              <a:buFont typeface="Wingdings" panose="05000000000000000000" charset="0"/>
              <a:buChar char="l"/>
            </a:pPr>
            <a:endParaRPr lang="zh-CN" altLang="en-US" sz="2000">
              <a:latin typeface="华文仿宋" panose="02010600040101010101" pitchFamily="2" charset="-122"/>
              <a:ea typeface="华文仿宋" panose="02010600040101010101" pitchFamily="2" charset="-122"/>
            </a:endParaRPr>
          </a:p>
          <a:p>
            <a:pPr marL="342900" indent="-342900">
              <a:buFont typeface="Wingdings" panose="05000000000000000000" charset="0"/>
              <a:buChar char="l"/>
            </a:pPr>
            <a:r>
              <a:rPr lang="en-US" altLang="zh-CN" sz="2000">
                <a:latin typeface="华文仿宋" panose="02010600040101010101" pitchFamily="2" charset="-122"/>
                <a:ea typeface="华文仿宋" panose="02010600040101010101" pitchFamily="2" charset="-122"/>
              </a:rPr>
              <a:t> </a:t>
            </a:r>
            <a:r>
              <a:rPr lang="zh-CN" altLang="en-US" sz="2000">
                <a:latin typeface="华文仿宋" panose="02010600040101010101" pitchFamily="2" charset="-122"/>
                <a:ea typeface="华文仿宋" panose="02010600040101010101" pitchFamily="2" charset="-122"/>
              </a:rPr>
              <a:t>文章的</a:t>
            </a:r>
            <a:r>
              <a:rPr lang="en-US" altLang="zh-CN" sz="2000">
                <a:latin typeface="华文仿宋" panose="02010600040101010101" pitchFamily="2" charset="-122"/>
                <a:ea typeface="华文仿宋" panose="02010600040101010101" pitchFamily="2" charset="-122"/>
              </a:rPr>
              <a:t>motivation</a:t>
            </a:r>
            <a:r>
              <a:rPr lang="zh-CN" altLang="en-US" sz="2000">
                <a:latin typeface="华文仿宋" panose="02010600040101010101" pitchFamily="2" charset="-122"/>
                <a:ea typeface="华文仿宋" panose="02010600040101010101" pitchFamily="2" charset="-122"/>
              </a:rPr>
              <a:t>和灵感的来源，整个方法的设计都非常清晰，学习写作</a:t>
            </a:r>
            <a:r>
              <a:rPr lang="zh-CN" altLang="en-US" sz="2000">
                <a:latin typeface="华文仿宋" panose="02010600040101010101" pitchFamily="2" charset="-122"/>
                <a:ea typeface="华文仿宋" panose="02010600040101010101" pitchFamily="2" charset="-122"/>
              </a:rPr>
              <a:t>范式</a:t>
            </a:r>
            <a:endParaRPr lang="zh-CN" altLang="en-US" sz="2000">
              <a:latin typeface="华文仿宋" panose="02010600040101010101" pitchFamily="2" charset="-122"/>
              <a:ea typeface="华文仿宋" panose="02010600040101010101" pitchFamily="2" charset="-122"/>
            </a:endParaRPr>
          </a:p>
        </p:txBody>
      </p:sp>
      <p:sp>
        <p:nvSpPr>
          <p:cNvPr id="7" name="文本框 6"/>
          <p:cNvSpPr txBox="1"/>
          <p:nvPr/>
        </p:nvSpPr>
        <p:spPr>
          <a:xfrm>
            <a:off x="6041390" y="2120265"/>
            <a:ext cx="5520055" cy="4092575"/>
          </a:xfrm>
          <a:prstGeom prst="rect">
            <a:avLst/>
          </a:prstGeom>
          <a:noFill/>
        </p:spPr>
        <p:txBody>
          <a:bodyPr wrap="square" rtlCol="0">
            <a:spAutoFit/>
          </a:bodyPr>
          <a:p>
            <a:r>
              <a:rPr lang="zh-CN" altLang="en-US" sz="2000">
                <a:latin typeface="华文仿宋" panose="02010600040101010101" pitchFamily="2" charset="-122"/>
                <a:ea typeface="华文仿宋" panose="02010600040101010101" pitchFamily="2" charset="-122"/>
                <a:cs typeface="华文仿宋" panose="02010600040101010101" pitchFamily="2" charset="-122"/>
              </a:rPr>
              <a:t>（</a:t>
            </a:r>
            <a:r>
              <a:rPr lang="en-US" altLang="zh-CN" sz="2000">
                <a:latin typeface="华文仿宋" panose="02010600040101010101" pitchFamily="2" charset="-122"/>
                <a:ea typeface="华文仿宋" panose="02010600040101010101" pitchFamily="2" charset="-122"/>
                <a:cs typeface="华文仿宋" panose="02010600040101010101" pitchFamily="2" charset="-122"/>
              </a:rPr>
              <a:t>2</a:t>
            </a:r>
            <a:r>
              <a:rPr lang="zh-CN" altLang="en-US" sz="2000">
                <a:latin typeface="华文仿宋" panose="02010600040101010101" pitchFamily="2" charset="-122"/>
                <a:ea typeface="华文仿宋" panose="02010600040101010101" pitchFamily="2" charset="-122"/>
                <a:cs typeface="华文仿宋" panose="02010600040101010101" pitchFamily="2" charset="-122"/>
              </a:rPr>
              <a:t>）：</a:t>
            </a:r>
            <a:r>
              <a:rPr lang="zh-CN" altLang="en-US" sz="2000">
                <a:highlight>
                  <a:srgbClr val="FFFF00"/>
                </a:highlight>
                <a:latin typeface="华文仿宋" panose="02010600040101010101" pitchFamily="2" charset="-122"/>
                <a:ea typeface="华文仿宋" panose="02010600040101010101" pitchFamily="2" charset="-122"/>
                <a:cs typeface="华文仿宋" panose="02010600040101010101" pitchFamily="2" charset="-122"/>
              </a:rPr>
              <a:t>从自身角度出发</a:t>
            </a:r>
            <a:r>
              <a:rPr lang="zh-CN" altLang="en-US" sz="2000">
                <a:latin typeface="华文仿宋" panose="02010600040101010101" pitchFamily="2" charset="-122"/>
                <a:ea typeface="华文仿宋" panose="02010600040101010101" pitchFamily="2" charset="-122"/>
                <a:cs typeface="华文仿宋" panose="02010600040101010101" pitchFamily="2" charset="-122"/>
              </a:rPr>
              <a:t>：</a:t>
            </a:r>
            <a:endParaRPr lang="zh-CN" altLang="en-US" sz="2000">
              <a:latin typeface="华文仿宋" panose="02010600040101010101" pitchFamily="2" charset="-122"/>
              <a:ea typeface="华文仿宋" panose="02010600040101010101" pitchFamily="2" charset="-122"/>
              <a:cs typeface="华文仿宋" panose="02010600040101010101" pitchFamily="2" charset="-122"/>
            </a:endParaRPr>
          </a:p>
          <a:p>
            <a:endParaRPr lang="zh-CN" altLang="en-US" sz="2000">
              <a:latin typeface="华文仿宋" panose="02010600040101010101" pitchFamily="2" charset="-122"/>
              <a:ea typeface="华文仿宋" panose="02010600040101010101" pitchFamily="2" charset="-122"/>
              <a:cs typeface="华文仿宋" panose="02010600040101010101" pitchFamily="2" charset="-122"/>
            </a:endParaRPr>
          </a:p>
          <a:p>
            <a:pPr marL="342900" indent="-342900">
              <a:buFont typeface="Wingdings" panose="05000000000000000000" charset="0"/>
              <a:buChar char="l"/>
            </a:pPr>
            <a:r>
              <a:rPr lang="en-US" altLang="zh-CN" sz="2000">
                <a:latin typeface="华文仿宋" panose="02010600040101010101" pitchFamily="2" charset="-122"/>
                <a:ea typeface="华文仿宋" panose="02010600040101010101" pitchFamily="2" charset="-122"/>
                <a:cs typeface="华文仿宋" panose="02010600040101010101" pitchFamily="2" charset="-122"/>
              </a:rPr>
              <a:t> </a:t>
            </a:r>
            <a:r>
              <a:rPr lang="zh-CN" altLang="en-US" sz="2000">
                <a:latin typeface="华文仿宋" panose="02010600040101010101" pitchFamily="2" charset="-122"/>
                <a:ea typeface="华文仿宋" panose="02010600040101010101" pitchFamily="2" charset="-122"/>
                <a:cs typeface="华文仿宋" panose="02010600040101010101" pitchFamily="2" charset="-122"/>
              </a:rPr>
              <a:t>在通过阅读大量的文献后对领域存在的有价值的</a:t>
            </a:r>
            <a:r>
              <a:rPr lang="zh-CN" altLang="en-US" sz="2000">
                <a:latin typeface="华文仿宋" panose="02010600040101010101" pitchFamily="2" charset="-122"/>
                <a:ea typeface="华文仿宋" panose="02010600040101010101" pitchFamily="2" charset="-122"/>
                <a:cs typeface="华文仿宋" panose="02010600040101010101" pitchFamily="2" charset="-122"/>
              </a:rPr>
              <a:t>深度问题进行思考，并且追踪新的算法（跨领域）</a:t>
            </a:r>
            <a:endParaRPr lang="zh-CN" altLang="en-US" sz="2000">
              <a:latin typeface="华文仿宋" panose="02010600040101010101" pitchFamily="2" charset="-122"/>
              <a:ea typeface="华文仿宋" panose="02010600040101010101" pitchFamily="2" charset="-122"/>
              <a:cs typeface="华文仿宋" panose="02010600040101010101" pitchFamily="2" charset="-122"/>
            </a:endParaRPr>
          </a:p>
          <a:p>
            <a:pPr marL="342900" indent="-342900">
              <a:buFont typeface="Wingdings" panose="05000000000000000000" charset="0"/>
              <a:buChar char="l"/>
            </a:pPr>
            <a:endParaRPr lang="zh-CN" altLang="en-US" sz="2000">
              <a:latin typeface="华文仿宋" panose="02010600040101010101" pitchFamily="2" charset="-122"/>
              <a:ea typeface="华文仿宋" panose="02010600040101010101" pitchFamily="2" charset="-122"/>
              <a:cs typeface="华文仿宋" panose="02010600040101010101" pitchFamily="2" charset="-122"/>
            </a:endParaRPr>
          </a:p>
          <a:p>
            <a:pPr marL="342900" indent="-342900">
              <a:buFont typeface="Wingdings" panose="05000000000000000000" charset="0"/>
              <a:buChar char="l"/>
            </a:pPr>
            <a:r>
              <a:rPr lang="zh-CN" altLang="en-US" sz="2000">
                <a:latin typeface="华文仿宋" panose="02010600040101010101" pitchFamily="2" charset="-122"/>
                <a:ea typeface="华文仿宋" panose="02010600040101010101" pitchFamily="2" charset="-122"/>
                <a:cs typeface="华文仿宋" panose="02010600040101010101" pitchFamily="2" charset="-122"/>
              </a:rPr>
              <a:t> 对大问题拆分成多个子问题，从根源上设计不同的算法去解决，而不是</a:t>
            </a:r>
            <a:r>
              <a:rPr lang="zh-CN" altLang="en-US" sz="2000">
                <a:latin typeface="华文仿宋" panose="02010600040101010101" pitchFamily="2" charset="-122"/>
                <a:ea typeface="华文仿宋" panose="02010600040101010101" pitchFamily="2" charset="-122"/>
                <a:cs typeface="华文仿宋" panose="02010600040101010101" pitchFamily="2" charset="-122"/>
              </a:rPr>
              <a:t>搭积木。</a:t>
            </a:r>
            <a:endParaRPr lang="zh-CN" altLang="en-US" sz="2000">
              <a:latin typeface="华文仿宋" panose="02010600040101010101" pitchFamily="2" charset="-122"/>
              <a:ea typeface="华文仿宋" panose="02010600040101010101" pitchFamily="2" charset="-122"/>
              <a:cs typeface="华文仿宋" panose="02010600040101010101" pitchFamily="2" charset="-122"/>
            </a:endParaRPr>
          </a:p>
          <a:p>
            <a:pPr marL="342900" indent="-342900">
              <a:buFont typeface="Wingdings" panose="05000000000000000000" charset="0"/>
              <a:buChar char="l"/>
            </a:pPr>
            <a:endParaRPr lang="zh-CN" altLang="en-US" sz="2000">
              <a:latin typeface="华文仿宋" panose="02010600040101010101" pitchFamily="2" charset="-122"/>
              <a:ea typeface="华文仿宋" panose="02010600040101010101" pitchFamily="2" charset="-122"/>
              <a:cs typeface="华文仿宋" panose="02010600040101010101" pitchFamily="2" charset="-122"/>
            </a:endParaRPr>
          </a:p>
          <a:p>
            <a:pPr marL="342900" indent="-342900">
              <a:buFont typeface="Wingdings" panose="05000000000000000000" charset="0"/>
              <a:buChar char="l"/>
            </a:pPr>
            <a:r>
              <a:rPr lang="zh-CN" altLang="en-US" sz="2000">
                <a:latin typeface="华文仿宋" panose="02010600040101010101" pitchFamily="2" charset="-122"/>
                <a:ea typeface="华文仿宋" panose="02010600040101010101" pitchFamily="2" charset="-122"/>
                <a:cs typeface="华文仿宋" panose="02010600040101010101" pitchFamily="2" charset="-122"/>
              </a:rPr>
              <a:t> 相比较于硬卷榜单，选择提升效率，做插件，解决问题引导算法实现，</a:t>
            </a:r>
            <a:r>
              <a:rPr lang="en-US" altLang="zh-CN" sz="2000">
                <a:latin typeface="华文仿宋" panose="02010600040101010101" pitchFamily="2" charset="-122"/>
                <a:ea typeface="华文仿宋" panose="02010600040101010101" pitchFamily="2" charset="-122"/>
                <a:cs typeface="华文仿宋" panose="02010600040101010101" pitchFamily="2" charset="-122"/>
              </a:rPr>
              <a:t>motivation</a:t>
            </a:r>
            <a:r>
              <a:rPr lang="zh-CN" altLang="en-US" sz="2000">
                <a:latin typeface="华文仿宋" panose="02010600040101010101" pitchFamily="2" charset="-122"/>
                <a:ea typeface="华文仿宋" panose="02010600040101010101" pitchFamily="2" charset="-122"/>
                <a:cs typeface="华文仿宋" panose="02010600040101010101" pitchFamily="2" charset="-122"/>
              </a:rPr>
              <a:t>上会更</a:t>
            </a:r>
            <a:r>
              <a:rPr lang="zh-CN" altLang="en-US" sz="2000">
                <a:latin typeface="华文仿宋" panose="02010600040101010101" pitchFamily="2" charset="-122"/>
                <a:ea typeface="华文仿宋" panose="02010600040101010101" pitchFamily="2" charset="-122"/>
                <a:cs typeface="华文仿宋" panose="02010600040101010101" pitchFamily="2" charset="-122"/>
              </a:rPr>
              <a:t>明确。</a:t>
            </a:r>
            <a:endParaRPr lang="zh-CN" altLang="en-US" sz="2000">
              <a:latin typeface="华文仿宋" panose="02010600040101010101" pitchFamily="2" charset="-122"/>
              <a:ea typeface="华文仿宋" panose="02010600040101010101" pitchFamily="2" charset="-122"/>
              <a:cs typeface="华文仿宋" panose="02010600040101010101" pitchFamily="2" charset="-122"/>
            </a:endParaRPr>
          </a:p>
          <a:p>
            <a:endParaRPr lang="zh-CN" altLang="en-US" sz="2000">
              <a:latin typeface="华文仿宋" panose="02010600040101010101" pitchFamily="2" charset="-122"/>
              <a:ea typeface="华文仿宋" panose="02010600040101010101" pitchFamily="2" charset="-122"/>
              <a:cs typeface="华文仿宋" panose="0201060004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p14:dur="500">
        <p:push dir="u"/>
      </p:transition>
    </mc:Choice>
    <mc:Fallback>
      <p:transition>
        <p:push dir="u"/>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0" y="0"/>
            <a:ext cx="12192000" cy="6858000"/>
            <a:chOff x="0" y="0"/>
            <a:chExt cx="12192000" cy="6858000"/>
          </a:xfrm>
        </p:grpSpPr>
        <p:pic>
          <p:nvPicPr>
            <p:cNvPr id="9" name="图片 8" descr="图片包含 形状&#10;&#10;描述已自动生成"/>
            <p:cNvPicPr>
              <a:picLocks noChangeAspect="1"/>
            </p:cNvPicPr>
            <p:nvPr/>
          </p:nvPicPr>
          <p:blipFill>
            <a:blip r:embed="rId1">
              <a:extLst>
                <a:ext uri="{28A0092B-C50C-407E-A947-70E740481C1C}">
                  <a14:useLocalDpi xmlns:a14="http://schemas.microsoft.com/office/drawing/2010/main" val="0"/>
                </a:ext>
              </a:extLst>
            </a:blip>
            <a:srcRect l="1641" t="2291" b="2559"/>
            <a:stretch>
              <a:fillRect/>
            </a:stretch>
          </p:blipFill>
          <p:spPr>
            <a:xfrm>
              <a:off x="0" y="0"/>
              <a:ext cx="9893301" cy="6858000"/>
            </a:xfrm>
            <a:custGeom>
              <a:avLst/>
              <a:gdLst>
                <a:gd name="connsiteX0" fmla="*/ 0 w 9893301"/>
                <a:gd name="connsiteY0" fmla="*/ 0 h 6858000"/>
                <a:gd name="connsiteX1" fmla="*/ 9893301 w 9893301"/>
                <a:gd name="connsiteY1" fmla="*/ 0 h 6858000"/>
                <a:gd name="connsiteX2" fmla="*/ 9893301 w 9893301"/>
                <a:gd name="connsiteY2" fmla="*/ 6858000 h 6858000"/>
                <a:gd name="connsiteX3" fmla="*/ 0 w 989330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9893301" h="6858000">
                  <a:moveTo>
                    <a:pt x="0" y="0"/>
                  </a:moveTo>
                  <a:lnTo>
                    <a:pt x="9893301" y="0"/>
                  </a:lnTo>
                  <a:lnTo>
                    <a:pt x="9893301" y="6858000"/>
                  </a:lnTo>
                  <a:lnTo>
                    <a:pt x="0" y="6858000"/>
                  </a:lnTo>
                  <a:close/>
                </a:path>
              </a:pathLst>
            </a:custGeom>
          </p:spPr>
        </p:pic>
        <p:pic>
          <p:nvPicPr>
            <p:cNvPr id="16" name="图片 15" descr="图片包含 形状&#10;&#10;描述已自动生成"/>
            <p:cNvPicPr>
              <a:picLocks noChangeAspect="1"/>
            </p:cNvPicPr>
            <p:nvPr/>
          </p:nvPicPr>
          <p:blipFill>
            <a:blip r:embed="rId1">
              <a:extLst>
                <a:ext uri="{28A0092B-C50C-407E-A947-70E740481C1C}">
                  <a14:useLocalDpi xmlns:a14="http://schemas.microsoft.com/office/drawing/2010/main" val="0"/>
                </a:ext>
              </a:extLst>
            </a:blip>
            <a:srcRect l="40278" t="2291" r="1768" b="2559"/>
            <a:stretch>
              <a:fillRect/>
            </a:stretch>
          </p:blipFill>
          <p:spPr>
            <a:xfrm>
              <a:off x="6362700" y="0"/>
              <a:ext cx="5829300" cy="6858000"/>
            </a:xfrm>
            <a:custGeom>
              <a:avLst/>
              <a:gdLst>
                <a:gd name="connsiteX0" fmla="*/ 0 w 5829300"/>
                <a:gd name="connsiteY0" fmla="*/ 0 h 6858000"/>
                <a:gd name="connsiteX1" fmla="*/ 5829300 w 5829300"/>
                <a:gd name="connsiteY1" fmla="*/ 0 h 6858000"/>
                <a:gd name="connsiteX2" fmla="*/ 5829300 w 5829300"/>
                <a:gd name="connsiteY2" fmla="*/ 6858000 h 6858000"/>
                <a:gd name="connsiteX3" fmla="*/ 0 w 58293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829300" h="6858000">
                  <a:moveTo>
                    <a:pt x="0" y="0"/>
                  </a:moveTo>
                  <a:lnTo>
                    <a:pt x="5829300" y="0"/>
                  </a:lnTo>
                  <a:lnTo>
                    <a:pt x="5829300" y="6858000"/>
                  </a:lnTo>
                  <a:lnTo>
                    <a:pt x="0" y="6858000"/>
                  </a:lnTo>
                  <a:close/>
                </a:path>
              </a:pathLst>
            </a:custGeom>
          </p:spPr>
        </p:pic>
      </p:grpSp>
      <p:sp>
        <p:nvSpPr>
          <p:cNvPr id="22" name="Freeform 5"/>
          <p:cNvSpPr/>
          <p:nvPr/>
        </p:nvSpPr>
        <p:spPr>
          <a:xfrm>
            <a:off x="5056505" y="1846580"/>
            <a:ext cx="1900555" cy="1151890"/>
          </a:xfrm>
          <a:custGeom>
            <a:avLst/>
            <a:gdLst/>
            <a:ahLst/>
            <a:cxnLst>
              <a:cxn ang="0">
                <a:pos x="wd2" y="hd2"/>
              </a:cxn>
              <a:cxn ang="5400000">
                <a:pos x="wd2" y="hd2"/>
              </a:cxn>
              <a:cxn ang="10800000">
                <a:pos x="wd2" y="hd2"/>
              </a:cxn>
              <a:cxn ang="16200000">
                <a:pos x="wd2" y="hd2"/>
              </a:cxn>
            </a:cxnLst>
            <a:rect l="0" t="0" r="r" b="b"/>
            <a:pathLst>
              <a:path w="21600" h="21600" extrusionOk="0">
                <a:moveTo>
                  <a:pt x="20978" y="16267"/>
                </a:moveTo>
                <a:cubicBezTo>
                  <a:pt x="20978" y="15467"/>
                  <a:pt x="20823" y="14933"/>
                  <a:pt x="20357" y="14933"/>
                </a:cubicBezTo>
                <a:cubicBezTo>
                  <a:pt x="20357" y="7200"/>
                  <a:pt x="20357" y="7200"/>
                  <a:pt x="20357" y="7200"/>
                </a:cubicBezTo>
                <a:cubicBezTo>
                  <a:pt x="21600" y="6400"/>
                  <a:pt x="21600" y="6400"/>
                  <a:pt x="21600" y="6400"/>
                </a:cubicBezTo>
                <a:cubicBezTo>
                  <a:pt x="10878" y="0"/>
                  <a:pt x="10878" y="0"/>
                  <a:pt x="10878" y="0"/>
                </a:cubicBezTo>
                <a:cubicBezTo>
                  <a:pt x="0" y="6400"/>
                  <a:pt x="0" y="6400"/>
                  <a:pt x="0" y="6400"/>
                </a:cubicBezTo>
                <a:cubicBezTo>
                  <a:pt x="10878" y="12800"/>
                  <a:pt x="10878" y="12800"/>
                  <a:pt x="10878" y="12800"/>
                </a:cubicBezTo>
                <a:cubicBezTo>
                  <a:pt x="19735" y="7467"/>
                  <a:pt x="19735" y="7467"/>
                  <a:pt x="19735" y="7467"/>
                </a:cubicBezTo>
                <a:cubicBezTo>
                  <a:pt x="19735" y="14933"/>
                  <a:pt x="19735" y="14933"/>
                  <a:pt x="19735" y="14933"/>
                </a:cubicBezTo>
                <a:cubicBezTo>
                  <a:pt x="19424" y="14933"/>
                  <a:pt x="19114" y="15467"/>
                  <a:pt x="19114" y="16267"/>
                </a:cubicBezTo>
                <a:cubicBezTo>
                  <a:pt x="19114" y="16800"/>
                  <a:pt x="19424" y="17067"/>
                  <a:pt x="19580" y="17067"/>
                </a:cubicBezTo>
                <a:cubicBezTo>
                  <a:pt x="19114" y="21600"/>
                  <a:pt x="19114" y="21600"/>
                  <a:pt x="19114" y="21600"/>
                </a:cubicBezTo>
                <a:cubicBezTo>
                  <a:pt x="20978" y="21600"/>
                  <a:pt x="20978" y="21600"/>
                  <a:pt x="20978" y="21600"/>
                </a:cubicBezTo>
                <a:cubicBezTo>
                  <a:pt x="20512" y="17067"/>
                  <a:pt x="20512" y="17067"/>
                  <a:pt x="20512" y="17067"/>
                </a:cubicBezTo>
                <a:cubicBezTo>
                  <a:pt x="20823" y="17067"/>
                  <a:pt x="20978" y="16800"/>
                  <a:pt x="20978" y="16267"/>
                </a:cubicBezTo>
                <a:close/>
                <a:moveTo>
                  <a:pt x="4351" y="11200"/>
                </a:moveTo>
                <a:cubicBezTo>
                  <a:pt x="4351" y="18400"/>
                  <a:pt x="4351" y="18400"/>
                  <a:pt x="4351" y="18400"/>
                </a:cubicBezTo>
                <a:cubicBezTo>
                  <a:pt x="4351" y="20267"/>
                  <a:pt x="7304" y="21600"/>
                  <a:pt x="10878" y="21600"/>
                </a:cubicBezTo>
                <a:cubicBezTo>
                  <a:pt x="14296" y="21600"/>
                  <a:pt x="17249" y="20267"/>
                  <a:pt x="17249" y="18400"/>
                </a:cubicBezTo>
                <a:cubicBezTo>
                  <a:pt x="17249" y="11200"/>
                  <a:pt x="17249" y="11200"/>
                  <a:pt x="17249" y="11200"/>
                </a:cubicBezTo>
                <a:cubicBezTo>
                  <a:pt x="10878" y="14933"/>
                  <a:pt x="10878" y="14933"/>
                  <a:pt x="10878" y="14933"/>
                </a:cubicBezTo>
                <a:lnTo>
                  <a:pt x="4351" y="11200"/>
                </a:lnTo>
                <a:close/>
              </a:path>
            </a:pathLst>
          </a:custGeom>
          <a:solidFill>
            <a:srgbClr val="1E1E20"/>
          </a:solidFill>
          <a:ln w="12700" cap="flat">
            <a:noFill/>
            <a:miter lim="400000"/>
          </a:ln>
          <a:effectLst/>
        </p:spPr>
        <p:txBody>
          <a:bodyPr wrap="square" lIns="91439" tIns="91439" rIns="91439" bIns="91439" numCol="1" anchor="t">
            <a:noAutofit/>
          </a:bodyPr>
          <a:lstStyle/>
          <a:p/>
        </p:txBody>
      </p:sp>
      <p:sp>
        <p:nvSpPr>
          <p:cNvPr id="3" name="文本框 2"/>
          <p:cNvSpPr txBox="1"/>
          <p:nvPr/>
        </p:nvSpPr>
        <p:spPr>
          <a:xfrm>
            <a:off x="4246245" y="3314700"/>
            <a:ext cx="3699510" cy="1198880"/>
          </a:xfrm>
          <a:prstGeom prst="rect">
            <a:avLst/>
          </a:prstGeom>
          <a:noFill/>
        </p:spPr>
        <p:txBody>
          <a:bodyPr wrap="square" rtlCol="0">
            <a:spAutoFit/>
          </a:bodyPr>
          <a:p>
            <a:pPr algn="ctr"/>
            <a:r>
              <a:rPr lang="en-US" altLang="zh-CN" sz="7200">
                <a:solidFill>
                  <a:schemeClr val="tx1"/>
                </a:solidFill>
                <a:effectLst>
                  <a:outerShdw blurRad="50800" dist="38100" dir="2700000" algn="tl" rotWithShape="0">
                    <a:prstClr val="black">
                      <a:alpha val="40000"/>
                    </a:prstClr>
                  </a:outerShdw>
                </a:effectLst>
              </a:rPr>
              <a:t>Thanks</a:t>
            </a:r>
            <a:endParaRPr lang="en-US" altLang="zh-CN" sz="7200">
              <a:solidFill>
                <a:schemeClr val="tx1"/>
              </a:solidFill>
              <a:effectLst>
                <a:outerShdw blurRad="50800" dist="38100" dir="2700000" algn="tl" rotWithShape="0">
                  <a:prstClr val="black">
                    <a:alpha val="40000"/>
                  </a:prstClr>
                </a:outerShdw>
              </a:effectLst>
            </a:endParaRPr>
          </a:p>
        </p:txBody>
      </p:sp>
    </p:spTree>
  </p:cSld>
  <p:clrMapOvr>
    <a:masterClrMapping/>
  </p:clrMapOvr>
  <mc:AlternateContent xmlns:mc="http://schemas.openxmlformats.org/markup-compatibility/2006">
    <mc:Choice xmlns:p14="http://schemas.microsoft.com/office/powerpoint/2010/main" Requires="p14">
      <p:transition p14:dur="500">
        <p:push dir="u"/>
      </p:transition>
    </mc:Choice>
    <mc:Fallback>
      <p:transition>
        <p:push dir="u"/>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p:cNvGrpSpPr/>
          <p:nvPr/>
        </p:nvGrpSpPr>
        <p:grpSpPr>
          <a:xfrm>
            <a:off x="0" y="0"/>
            <a:ext cx="12192000" cy="6858000"/>
            <a:chOff x="0" y="0"/>
            <a:chExt cx="12192000" cy="6858000"/>
          </a:xfrm>
        </p:grpSpPr>
        <p:pic>
          <p:nvPicPr>
            <p:cNvPr id="9" name="图片 8" descr="图片包含 形状&#10;&#10;描述已自动生成"/>
            <p:cNvPicPr>
              <a:picLocks noChangeAspect="1"/>
            </p:cNvPicPr>
            <p:nvPr/>
          </p:nvPicPr>
          <p:blipFill>
            <a:blip r:embed="rId1">
              <a:extLst>
                <a:ext uri="{28A0092B-C50C-407E-A947-70E740481C1C}">
                  <a14:useLocalDpi xmlns:a14="http://schemas.microsoft.com/office/drawing/2010/main" val="0"/>
                </a:ext>
              </a:extLst>
            </a:blip>
            <a:srcRect l="1641" t="2291" b="2559"/>
            <a:stretch>
              <a:fillRect/>
            </a:stretch>
          </p:blipFill>
          <p:spPr>
            <a:xfrm>
              <a:off x="0" y="0"/>
              <a:ext cx="9893301" cy="6858000"/>
            </a:xfrm>
            <a:custGeom>
              <a:avLst/>
              <a:gdLst>
                <a:gd name="connsiteX0" fmla="*/ 0 w 9893301"/>
                <a:gd name="connsiteY0" fmla="*/ 0 h 6858000"/>
                <a:gd name="connsiteX1" fmla="*/ 9893301 w 9893301"/>
                <a:gd name="connsiteY1" fmla="*/ 0 h 6858000"/>
                <a:gd name="connsiteX2" fmla="*/ 9893301 w 9893301"/>
                <a:gd name="connsiteY2" fmla="*/ 6858000 h 6858000"/>
                <a:gd name="connsiteX3" fmla="*/ 0 w 989330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9893301" h="6858000">
                  <a:moveTo>
                    <a:pt x="0" y="0"/>
                  </a:moveTo>
                  <a:lnTo>
                    <a:pt x="9893301" y="0"/>
                  </a:lnTo>
                  <a:lnTo>
                    <a:pt x="9893301" y="6858000"/>
                  </a:lnTo>
                  <a:lnTo>
                    <a:pt x="0" y="6858000"/>
                  </a:lnTo>
                  <a:close/>
                </a:path>
              </a:pathLst>
            </a:custGeom>
          </p:spPr>
        </p:pic>
        <p:pic>
          <p:nvPicPr>
            <p:cNvPr id="16" name="图片 15" descr="图片包含 形状&#10;&#10;描述已自动生成"/>
            <p:cNvPicPr>
              <a:picLocks noChangeAspect="1"/>
            </p:cNvPicPr>
            <p:nvPr/>
          </p:nvPicPr>
          <p:blipFill>
            <a:blip r:embed="rId1">
              <a:extLst>
                <a:ext uri="{28A0092B-C50C-407E-A947-70E740481C1C}">
                  <a14:useLocalDpi xmlns:a14="http://schemas.microsoft.com/office/drawing/2010/main" val="0"/>
                </a:ext>
              </a:extLst>
            </a:blip>
            <a:srcRect l="40278" t="2291" r="1768" b="2559"/>
            <a:stretch>
              <a:fillRect/>
            </a:stretch>
          </p:blipFill>
          <p:spPr>
            <a:xfrm>
              <a:off x="6362700" y="0"/>
              <a:ext cx="5829300" cy="6858000"/>
            </a:xfrm>
            <a:custGeom>
              <a:avLst/>
              <a:gdLst>
                <a:gd name="connsiteX0" fmla="*/ 0 w 5829300"/>
                <a:gd name="connsiteY0" fmla="*/ 0 h 6858000"/>
                <a:gd name="connsiteX1" fmla="*/ 5829300 w 5829300"/>
                <a:gd name="connsiteY1" fmla="*/ 0 h 6858000"/>
                <a:gd name="connsiteX2" fmla="*/ 5829300 w 5829300"/>
                <a:gd name="connsiteY2" fmla="*/ 6858000 h 6858000"/>
                <a:gd name="connsiteX3" fmla="*/ 0 w 58293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829300" h="6858000">
                  <a:moveTo>
                    <a:pt x="0" y="0"/>
                  </a:moveTo>
                  <a:lnTo>
                    <a:pt x="5829300" y="0"/>
                  </a:lnTo>
                  <a:lnTo>
                    <a:pt x="5829300" y="6858000"/>
                  </a:lnTo>
                  <a:lnTo>
                    <a:pt x="0" y="6858000"/>
                  </a:lnTo>
                  <a:close/>
                </a:path>
              </a:pathLst>
            </a:custGeom>
          </p:spPr>
        </p:pic>
      </p:grpSp>
      <p:sp>
        <p:nvSpPr>
          <p:cNvPr id="3" name="文本框 2"/>
          <p:cNvSpPr txBox="1"/>
          <p:nvPr/>
        </p:nvSpPr>
        <p:spPr>
          <a:xfrm>
            <a:off x="782955" y="873760"/>
            <a:ext cx="10626090" cy="4399915"/>
          </a:xfrm>
          <a:prstGeom prst="rect">
            <a:avLst/>
          </a:prstGeom>
          <a:noFill/>
        </p:spPr>
        <p:txBody>
          <a:bodyPr wrap="square" rtlCol="0">
            <a:spAutoFit/>
          </a:bodyPr>
          <a:p>
            <a:pPr marL="285750" indent="-285750">
              <a:buFont typeface="Wingdings" panose="05000000000000000000" charset="0"/>
              <a:buChar char="l"/>
            </a:pPr>
            <a:endParaRPr lang="en-US" altLang="zh-CN" sz="2800">
              <a:sym typeface="+mn-ea"/>
            </a:endParaRPr>
          </a:p>
          <a:p>
            <a:pPr marL="285750" indent="-285750">
              <a:buFont typeface="Wingdings" panose="05000000000000000000" charset="0"/>
              <a:buChar char="l"/>
            </a:pPr>
            <a:r>
              <a:rPr lang="en-US" altLang="zh-CN" sz="2800">
                <a:sym typeface="+mn-ea"/>
              </a:rPr>
              <a:t> Section 4</a:t>
            </a:r>
            <a:r>
              <a:rPr lang="zh-CN" altLang="en-US" sz="2800">
                <a:sym typeface="+mn-ea"/>
              </a:rPr>
              <a:t>：</a:t>
            </a:r>
            <a:r>
              <a:rPr lang="en-US" altLang="zh-CN" sz="2800">
                <a:sym typeface="+mn-ea"/>
              </a:rPr>
              <a:t>Architecture</a:t>
            </a:r>
            <a:endParaRPr lang="en-US" altLang="zh-CN" sz="2800">
              <a:sym typeface="+mn-ea"/>
            </a:endParaRPr>
          </a:p>
          <a:p>
            <a:pPr marL="742950" lvl="1" indent="-285750">
              <a:buFont typeface="Wingdings" panose="05000000000000000000" charset="0"/>
              <a:buChar char="l"/>
            </a:pPr>
            <a:r>
              <a:rPr lang="en-US" altLang="zh-CN" sz="2000">
                <a:solidFill>
                  <a:schemeClr val="tx1"/>
                </a:solidFill>
                <a:sym typeface="+mn-ea"/>
              </a:rPr>
              <a:t> core architecture</a:t>
            </a:r>
            <a:endParaRPr lang="en-US" altLang="zh-CN" sz="2000">
              <a:solidFill>
                <a:schemeClr val="tx1"/>
              </a:solidFill>
              <a:sym typeface="+mn-ea"/>
            </a:endParaRPr>
          </a:p>
          <a:p>
            <a:pPr marL="742950" lvl="1" indent="-285750">
              <a:buFont typeface="Wingdings" panose="05000000000000000000" charset="0"/>
              <a:buChar char="l"/>
            </a:pPr>
            <a:r>
              <a:rPr lang="en-US" altLang="zh-CN" sz="2000">
                <a:solidFill>
                  <a:schemeClr val="tx1"/>
                </a:solidFill>
                <a:sym typeface="+mn-ea"/>
              </a:rPr>
              <a:t> performance</a:t>
            </a:r>
            <a:endParaRPr lang="en-US" altLang="zh-CN" sz="2000">
              <a:solidFill>
                <a:schemeClr val="tx1"/>
              </a:solidFill>
              <a:sym typeface="+mn-ea"/>
            </a:endParaRPr>
          </a:p>
          <a:p>
            <a:pPr marL="742950" lvl="1" indent="-285750">
              <a:buFont typeface="Wingdings" panose="05000000000000000000" charset="0"/>
              <a:buChar char="l"/>
            </a:pPr>
            <a:r>
              <a:rPr lang="en-US" altLang="zh-CN" sz="2000">
                <a:solidFill>
                  <a:schemeClr val="tx1"/>
                </a:solidFill>
                <a:sym typeface="+mn-ea"/>
              </a:rPr>
              <a:t> why successful</a:t>
            </a:r>
            <a:endParaRPr lang="en-US" altLang="zh-CN" sz="2000">
              <a:solidFill>
                <a:schemeClr val="tx1"/>
              </a:solidFill>
              <a:sym typeface="+mn-ea"/>
            </a:endParaRPr>
          </a:p>
          <a:p>
            <a:pPr marL="742950" lvl="1" indent="-285750">
              <a:buFont typeface="Wingdings" panose="05000000000000000000" charset="0"/>
              <a:buChar char="l"/>
            </a:pPr>
            <a:endParaRPr lang="en-US" altLang="zh-CN" sz="2000">
              <a:solidFill>
                <a:schemeClr val="tx1"/>
              </a:solidFill>
              <a:sym typeface="+mn-ea"/>
            </a:endParaRPr>
          </a:p>
          <a:p>
            <a:pPr marL="285750" lvl="0" indent="-285750">
              <a:buFont typeface="Wingdings" panose="05000000000000000000" charset="0"/>
              <a:buChar char="l"/>
            </a:pPr>
            <a:r>
              <a:rPr lang="en-US" altLang="zh-CN" sz="2800">
                <a:solidFill>
                  <a:schemeClr val="tx1"/>
                </a:solidFill>
                <a:sym typeface="+mn-ea"/>
              </a:rPr>
              <a:t> Section 5</a:t>
            </a:r>
            <a:r>
              <a:rPr lang="zh-CN" altLang="en-US" sz="2800">
                <a:solidFill>
                  <a:schemeClr val="tx1"/>
                </a:solidFill>
                <a:sym typeface="+mn-ea"/>
              </a:rPr>
              <a:t>：</a:t>
            </a:r>
            <a:r>
              <a:rPr lang="en-US" altLang="zh-CN" sz="2800">
                <a:solidFill>
                  <a:schemeClr val="tx1"/>
                </a:solidFill>
                <a:sym typeface="+mn-ea"/>
              </a:rPr>
              <a:t>Limitation</a:t>
            </a:r>
            <a:endParaRPr lang="en-US" altLang="zh-CN" sz="2800">
              <a:solidFill>
                <a:schemeClr val="tx1"/>
              </a:solidFill>
              <a:sym typeface="+mn-ea"/>
            </a:endParaRPr>
          </a:p>
          <a:p>
            <a:pPr marL="742950" lvl="1" indent="-285750">
              <a:buFont typeface="Wingdings" panose="05000000000000000000" charset="0"/>
              <a:buChar char="l"/>
            </a:pPr>
            <a:r>
              <a:rPr lang="en-US" altLang="zh-CN" sz="2000">
                <a:solidFill>
                  <a:schemeClr val="tx1"/>
                </a:solidFill>
                <a:sym typeface="+mn-ea"/>
              </a:rPr>
              <a:t> limitation of the </a:t>
            </a:r>
            <a:r>
              <a:rPr lang="en-US" altLang="zh-CN" sz="2000">
                <a:solidFill>
                  <a:schemeClr val="tx1"/>
                </a:solidFill>
                <a:sym typeface="+mn-ea"/>
              </a:rPr>
              <a:t>method</a:t>
            </a:r>
            <a:endParaRPr lang="en-US" altLang="zh-CN" sz="2000">
              <a:solidFill>
                <a:schemeClr val="tx1"/>
              </a:solidFill>
              <a:sym typeface="+mn-ea"/>
            </a:endParaRPr>
          </a:p>
          <a:p>
            <a:pPr marL="285750" lvl="0" indent="-285750">
              <a:buFont typeface="Wingdings" panose="05000000000000000000" charset="0"/>
              <a:buChar char="l"/>
            </a:pPr>
            <a:endParaRPr lang="en-US" altLang="zh-CN" sz="2800">
              <a:solidFill>
                <a:schemeClr val="tx1"/>
              </a:solidFill>
              <a:sym typeface="+mn-ea"/>
            </a:endParaRPr>
          </a:p>
          <a:p>
            <a:pPr marL="285750" lvl="0" indent="-285750">
              <a:buFont typeface="Wingdings" panose="05000000000000000000" charset="0"/>
              <a:buChar char="l"/>
            </a:pPr>
            <a:r>
              <a:rPr lang="en-US" altLang="zh-CN" sz="2800">
                <a:solidFill>
                  <a:schemeClr val="tx1"/>
                </a:solidFill>
                <a:sym typeface="+mn-ea"/>
              </a:rPr>
              <a:t> Section 6</a:t>
            </a:r>
            <a:r>
              <a:rPr lang="zh-CN" altLang="en-US" sz="2800">
                <a:solidFill>
                  <a:schemeClr val="tx1"/>
                </a:solidFill>
                <a:sym typeface="+mn-ea"/>
              </a:rPr>
              <a:t>：</a:t>
            </a:r>
            <a:r>
              <a:rPr lang="en-US" altLang="zh-CN" sz="2800">
                <a:solidFill>
                  <a:schemeClr val="tx1"/>
                </a:solidFill>
                <a:sym typeface="+mn-ea"/>
              </a:rPr>
              <a:t>Personal Perspective</a:t>
            </a:r>
            <a:endParaRPr lang="en-US" altLang="zh-CN" sz="2800">
              <a:solidFill>
                <a:schemeClr val="tx1"/>
              </a:solidFill>
              <a:sym typeface="+mn-ea"/>
            </a:endParaRPr>
          </a:p>
          <a:p>
            <a:pPr marL="742950" lvl="1" indent="-285750">
              <a:buFont typeface="Wingdings" panose="05000000000000000000" charset="0"/>
              <a:buChar char="l"/>
            </a:pPr>
            <a:r>
              <a:rPr lang="en-US" altLang="zh-CN" sz="2000">
                <a:solidFill>
                  <a:schemeClr val="tx1"/>
                </a:solidFill>
                <a:sym typeface="+mn-ea"/>
              </a:rPr>
              <a:t>perspectives for </a:t>
            </a:r>
            <a:r>
              <a:rPr lang="en-US" altLang="zh-CN" sz="2000">
                <a:solidFill>
                  <a:schemeClr val="tx1"/>
                </a:solidFill>
                <a:sym typeface="+mn-ea"/>
              </a:rPr>
              <a:t>the work </a:t>
            </a:r>
            <a:endParaRPr lang="en-US" altLang="zh-CN" sz="2000">
              <a:solidFill>
                <a:schemeClr val="tx1"/>
              </a:solidFill>
              <a:sym typeface="+mn-ea"/>
            </a:endParaRPr>
          </a:p>
          <a:p>
            <a:endParaRPr lang="en-US" altLang="zh-CN" sz="2000">
              <a:solidFill>
                <a:schemeClr val="tx1"/>
              </a:solidFill>
              <a:sym typeface="+mn-ea"/>
            </a:endParaRPr>
          </a:p>
        </p:txBody>
      </p:sp>
    </p:spTree>
  </p:cSld>
  <p:clrMapOvr>
    <a:masterClrMapping/>
  </p:clrMapOvr>
  <mc:AlternateContent xmlns:mc="http://schemas.openxmlformats.org/markup-compatibility/2006">
    <mc:Choice xmlns:p14="http://schemas.microsoft.com/office/powerpoint/2010/main" Requires="p14">
      <p:transition p14:dur="500">
        <p:push dir="u"/>
      </p:transition>
    </mc:Choice>
    <mc:Fallback>
      <p:transition>
        <p:push dir="u"/>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0" y="0"/>
            <a:ext cx="12192000" cy="6858000"/>
            <a:chOff x="0" y="0"/>
            <a:chExt cx="12192000" cy="6858000"/>
          </a:xfrm>
        </p:grpSpPr>
        <p:pic>
          <p:nvPicPr>
            <p:cNvPr id="9" name="图片 8" descr="图片包含 形状&#10;&#10;描述已自动生成"/>
            <p:cNvPicPr>
              <a:picLocks noChangeAspect="1"/>
            </p:cNvPicPr>
            <p:nvPr>
              <p:custDataLst>
                <p:tags r:id="rId1"/>
              </p:custDataLst>
            </p:nvPr>
          </p:nvPicPr>
          <p:blipFill>
            <a:blip r:embed="rId2">
              <a:extLst>
                <a:ext uri="{28A0092B-C50C-407E-A947-70E740481C1C}">
                  <a14:useLocalDpi xmlns:a14="http://schemas.microsoft.com/office/drawing/2010/main" val="0"/>
                </a:ext>
              </a:extLst>
            </a:blip>
            <a:srcRect l="1641" t="2291" b="2559"/>
            <a:stretch>
              <a:fillRect/>
            </a:stretch>
          </p:blipFill>
          <p:spPr>
            <a:xfrm>
              <a:off x="0" y="0"/>
              <a:ext cx="9893301" cy="6858000"/>
            </a:xfrm>
            <a:custGeom>
              <a:avLst/>
              <a:gdLst>
                <a:gd name="connsiteX0" fmla="*/ 0 w 9893301"/>
                <a:gd name="connsiteY0" fmla="*/ 0 h 6858000"/>
                <a:gd name="connsiteX1" fmla="*/ 9893301 w 9893301"/>
                <a:gd name="connsiteY1" fmla="*/ 0 h 6858000"/>
                <a:gd name="connsiteX2" fmla="*/ 9893301 w 9893301"/>
                <a:gd name="connsiteY2" fmla="*/ 6858000 h 6858000"/>
                <a:gd name="connsiteX3" fmla="*/ 0 w 989330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9893301" h="6858000">
                  <a:moveTo>
                    <a:pt x="0" y="0"/>
                  </a:moveTo>
                  <a:lnTo>
                    <a:pt x="9893301" y="0"/>
                  </a:lnTo>
                  <a:lnTo>
                    <a:pt x="9893301" y="6858000"/>
                  </a:lnTo>
                  <a:lnTo>
                    <a:pt x="0" y="6858000"/>
                  </a:lnTo>
                  <a:close/>
                </a:path>
              </a:pathLst>
            </a:custGeom>
          </p:spPr>
        </p:pic>
        <p:pic>
          <p:nvPicPr>
            <p:cNvPr id="16" name="图片 15" descr="图片包含 形状&#10;&#10;描述已自动生成"/>
            <p:cNvPicPr>
              <a:picLocks noChangeAspect="1"/>
            </p:cNvPicPr>
            <p:nvPr>
              <p:custDataLst>
                <p:tags r:id="rId3"/>
              </p:custDataLst>
            </p:nvPr>
          </p:nvPicPr>
          <p:blipFill>
            <a:blip r:embed="rId2">
              <a:extLst>
                <a:ext uri="{28A0092B-C50C-407E-A947-70E740481C1C}">
                  <a14:useLocalDpi xmlns:a14="http://schemas.microsoft.com/office/drawing/2010/main" val="0"/>
                </a:ext>
              </a:extLst>
            </a:blip>
            <a:srcRect l="40278" t="2291" r="1768" b="2559"/>
            <a:stretch>
              <a:fillRect/>
            </a:stretch>
          </p:blipFill>
          <p:spPr>
            <a:xfrm>
              <a:off x="6362700" y="0"/>
              <a:ext cx="5829300" cy="6858000"/>
            </a:xfrm>
            <a:custGeom>
              <a:avLst/>
              <a:gdLst>
                <a:gd name="connsiteX0" fmla="*/ 0 w 5829300"/>
                <a:gd name="connsiteY0" fmla="*/ 0 h 6858000"/>
                <a:gd name="connsiteX1" fmla="*/ 5829300 w 5829300"/>
                <a:gd name="connsiteY1" fmla="*/ 0 h 6858000"/>
                <a:gd name="connsiteX2" fmla="*/ 5829300 w 5829300"/>
                <a:gd name="connsiteY2" fmla="*/ 6858000 h 6858000"/>
                <a:gd name="connsiteX3" fmla="*/ 0 w 58293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829300" h="6858000">
                  <a:moveTo>
                    <a:pt x="0" y="0"/>
                  </a:moveTo>
                  <a:lnTo>
                    <a:pt x="5829300" y="0"/>
                  </a:lnTo>
                  <a:lnTo>
                    <a:pt x="5829300" y="6858000"/>
                  </a:lnTo>
                  <a:lnTo>
                    <a:pt x="0" y="6858000"/>
                  </a:lnTo>
                  <a:close/>
                </a:path>
              </a:pathLst>
            </a:custGeom>
          </p:spPr>
        </p:pic>
      </p:grpSp>
      <p:sp>
        <p:nvSpPr>
          <p:cNvPr id="19" name="文本框 18"/>
          <p:cNvSpPr txBox="1"/>
          <p:nvPr/>
        </p:nvSpPr>
        <p:spPr>
          <a:xfrm>
            <a:off x="1946861" y="3297535"/>
            <a:ext cx="8280400" cy="922020"/>
          </a:xfrm>
          <a:prstGeom prst="rect">
            <a:avLst/>
          </a:prstGeom>
          <a:noFill/>
        </p:spPr>
        <p:txBody>
          <a:bodyPr wrap="square" rtlCol="0">
            <a:spAutoFit/>
          </a:bodyPr>
          <a:lstStyle/>
          <a:p>
            <a:pPr algn="ctr"/>
            <a:endParaRPr lang="zh-CN" altLang="en-US" sz="5400" dirty="0">
              <a:latin typeface="汉仪大宋简" panose="02010609000101010101" pitchFamily="49" charset="-122"/>
              <a:ea typeface="汉仪大宋简" panose="02010609000101010101" pitchFamily="49" charset="-122"/>
            </a:endParaRPr>
          </a:p>
        </p:txBody>
      </p:sp>
      <p:sp>
        <p:nvSpPr>
          <p:cNvPr id="21" name="文本框 20"/>
          <p:cNvSpPr txBox="1"/>
          <p:nvPr/>
        </p:nvSpPr>
        <p:spPr>
          <a:xfrm>
            <a:off x="3048000" y="4351687"/>
            <a:ext cx="6096000" cy="368300"/>
          </a:xfrm>
          <a:prstGeom prst="rect">
            <a:avLst/>
          </a:prstGeom>
          <a:noFill/>
        </p:spPr>
        <p:txBody>
          <a:bodyPr wrap="square">
            <a:spAutoFit/>
          </a:bodyPr>
          <a:lstStyle>
            <a:defPPr>
              <a:defRPr lang="zh-CN"/>
            </a:defPPr>
            <a:lvl1pPr algn="dist">
              <a:defRPr>
                <a:latin typeface="Kozuka Gothic Pr6N R" panose="020B0400000000000000" pitchFamily="34" charset="-128"/>
                <a:ea typeface="Kozuka Gothic Pr6N R" panose="020B0400000000000000" pitchFamily="34" charset="-128"/>
              </a:defRPr>
            </a:lvl1pPr>
          </a:lstStyle>
          <a:p>
            <a:endParaRPr lang="zh-CN" altLang="en-US" dirty="0"/>
          </a:p>
        </p:txBody>
      </p:sp>
      <p:sp>
        <p:nvSpPr>
          <p:cNvPr id="3" name="文本框 2"/>
          <p:cNvSpPr txBox="1"/>
          <p:nvPr/>
        </p:nvSpPr>
        <p:spPr>
          <a:xfrm>
            <a:off x="804545" y="632460"/>
            <a:ext cx="4559300" cy="521970"/>
          </a:xfrm>
          <a:prstGeom prst="rect">
            <a:avLst/>
          </a:prstGeom>
          <a:noFill/>
        </p:spPr>
        <p:txBody>
          <a:bodyPr wrap="square" rtlCol="0">
            <a:spAutoFit/>
          </a:bodyPr>
          <a:p>
            <a:r>
              <a:rPr lang="en-US" altLang="zh-CN" sz="2800">
                <a:solidFill>
                  <a:schemeClr val="tx1"/>
                </a:solidFill>
                <a:effectLst>
                  <a:outerShdw blurRad="38100" dist="19050" dir="2700000" algn="tl" rotWithShape="0">
                    <a:schemeClr val="dk1">
                      <a:alpha val="40000"/>
                    </a:schemeClr>
                  </a:outerShdw>
                </a:effectLst>
              </a:rPr>
              <a:t>Section 1 </a:t>
            </a:r>
            <a:r>
              <a:rPr lang="zh-CN" altLang="en-US" sz="2800">
                <a:solidFill>
                  <a:schemeClr val="tx1"/>
                </a:solidFill>
                <a:effectLst>
                  <a:outerShdw blurRad="38100" dist="19050" dir="2700000" algn="tl" rotWithShape="0">
                    <a:schemeClr val="dk1">
                      <a:alpha val="40000"/>
                    </a:schemeClr>
                  </a:outerShdw>
                </a:effectLst>
              </a:rPr>
              <a:t>：</a:t>
            </a:r>
            <a:r>
              <a:rPr lang="en-US" altLang="zh-CN" sz="2800">
                <a:solidFill>
                  <a:schemeClr val="tx1"/>
                </a:solidFill>
                <a:effectLst>
                  <a:outerShdw blurRad="38100" dist="19050" dir="2700000" algn="tl" rotWithShape="0">
                    <a:schemeClr val="dk1">
                      <a:alpha val="40000"/>
                    </a:schemeClr>
                  </a:outerShdw>
                </a:effectLst>
              </a:rPr>
              <a:t>Background</a:t>
            </a:r>
            <a:endParaRPr lang="en-US" altLang="zh-CN" sz="2800">
              <a:solidFill>
                <a:schemeClr val="tx1"/>
              </a:solidFill>
              <a:effectLst>
                <a:outerShdw blurRad="38100" dist="19050" dir="2700000" algn="tl" rotWithShape="0">
                  <a:schemeClr val="dk1">
                    <a:alpha val="40000"/>
                  </a:schemeClr>
                </a:outerShdw>
              </a:effectLst>
            </a:endParaRPr>
          </a:p>
        </p:txBody>
      </p:sp>
      <p:sp>
        <p:nvSpPr>
          <p:cNvPr id="4" name="文本框 3"/>
          <p:cNvSpPr txBox="1"/>
          <p:nvPr/>
        </p:nvSpPr>
        <p:spPr>
          <a:xfrm>
            <a:off x="804545" y="1240155"/>
            <a:ext cx="6080760" cy="460375"/>
          </a:xfrm>
          <a:prstGeom prst="rect">
            <a:avLst/>
          </a:prstGeom>
          <a:noFill/>
        </p:spPr>
        <p:txBody>
          <a:bodyPr wrap="square" rtlCol="0">
            <a:spAutoFit/>
          </a:bodyPr>
          <a:p>
            <a:r>
              <a:rPr lang="en-US" altLang="zh-CN" sz="2400">
                <a:solidFill>
                  <a:schemeClr val="tx1"/>
                </a:solidFill>
                <a:effectLst>
                  <a:outerShdw blurRad="38100" dist="19050" dir="2700000" algn="tl" rotWithShape="0">
                    <a:schemeClr val="dk1">
                      <a:alpha val="40000"/>
                    </a:schemeClr>
                  </a:outerShdw>
                </a:effectLst>
                <a:sym typeface="+mn-ea"/>
              </a:rPr>
              <a:t>ITS&amp;Spatio-Temporal (ST) prediction</a:t>
            </a:r>
            <a:r>
              <a:rPr lang="en-US" altLang="zh-CN"/>
              <a:t> </a:t>
            </a:r>
            <a:endParaRPr lang="en-US" altLang="zh-CN"/>
          </a:p>
        </p:txBody>
      </p:sp>
      <p:pic>
        <p:nvPicPr>
          <p:cNvPr id="5" name="图片 4" descr="7b0a20202020227069636672616d65646573223a20222670666d3834323033323239303626267370743131312626626474303026267764743235353026220a7d0a"/>
          <p:cNvPicPr>
            <a:picLocks noChangeAspect="1"/>
          </p:cNvPicPr>
          <p:nvPr>
            <p:custDataLst>
              <p:tags r:id="rId4"/>
            </p:custDataLst>
          </p:nvPr>
        </p:nvPicPr>
        <p:blipFill>
          <a:blip r:embed="rId5">
            <a:extLst>
              <a:ext uri="{BEBA8EAE-BF5A-486C-A8C5-ECC9F3942E4B}">
                <a14:imgProps xmlns:a14="http://schemas.microsoft.com/office/drawing/2010/main">
                  <a14:imgLayer r:embed="rId6"/>
                </a14:imgProps>
              </a:ext>
            </a:extLst>
          </a:blip>
          <a:srcRect/>
          <a:stretch>
            <a:fillRect/>
          </a:stretch>
        </p:blipFill>
        <p:spPr>
          <a:xfrm>
            <a:off x="6081395" y="509270"/>
            <a:ext cx="5468620" cy="2706370"/>
          </a:xfrm>
          <a:prstGeom prst="rect">
            <a:avLst/>
          </a:prstGeom>
        </p:spPr>
      </p:pic>
      <p:sp>
        <p:nvSpPr>
          <p:cNvPr id="6" name="文本框 5" descr="7b0a20202020227461726765744d6f64756c65223a202270726f636573734f6e6c696e65466f6e7473220a7d0a"/>
          <p:cNvSpPr txBox="1"/>
          <p:nvPr/>
        </p:nvSpPr>
        <p:spPr>
          <a:xfrm>
            <a:off x="649605" y="1786255"/>
            <a:ext cx="5382895" cy="2861310"/>
          </a:xfrm>
          <a:prstGeom prst="rect">
            <a:avLst/>
          </a:prstGeom>
          <a:noFill/>
        </p:spPr>
        <p:txBody>
          <a:bodyPr wrap="square" rtlCol="0">
            <a:spAutoFit/>
          </a:bodyPr>
          <a:p>
            <a:pPr marL="285750" indent="-285750">
              <a:buFont typeface="Wingdings" panose="05000000000000000000" charset="0"/>
              <a:buChar char="l"/>
            </a:pPr>
            <a:r>
              <a:rPr lang="zh-CN" altLang="en-US">
                <a:latin typeface="华文仿宋" panose="02010600040101010101" pitchFamily="2" charset="-122"/>
                <a:ea typeface="华文仿宋" panose="02010600040101010101" pitchFamily="2" charset="-122"/>
                <a:sym typeface="汉仪雪君体简" panose="02010600000101010101" charset="-122"/>
              </a:rPr>
              <a:t>智能交通系统（</a:t>
            </a:r>
            <a:r>
              <a:rPr lang="en-US" altLang="zh-CN">
                <a:latin typeface="华文仿宋" panose="02010600040101010101" pitchFamily="2" charset="-122"/>
                <a:ea typeface="华文仿宋" panose="02010600040101010101" pitchFamily="2" charset="-122"/>
                <a:sym typeface="汉仪雪君体简" panose="02010600000101010101" charset="-122"/>
              </a:rPr>
              <a:t>ITS</a:t>
            </a:r>
            <a:r>
              <a:rPr lang="zh-CN" altLang="en-US">
                <a:latin typeface="华文仿宋" panose="02010600040101010101" pitchFamily="2" charset="-122"/>
                <a:ea typeface="华文仿宋" panose="02010600040101010101" pitchFamily="2" charset="-122"/>
                <a:sym typeface="汉仪雪君体简" panose="02010600000101010101" charset="-122"/>
              </a:rPr>
              <a:t>）是一个在传感器和通信技术的进步的推动下快速发展的研究领域，尤其是在城市计算中发挥重要</a:t>
            </a:r>
            <a:r>
              <a:rPr lang="zh-CN" altLang="en-US">
                <a:latin typeface="华文仿宋" panose="02010600040101010101" pitchFamily="2" charset="-122"/>
                <a:ea typeface="华文仿宋" panose="02010600040101010101" pitchFamily="2" charset="-122"/>
                <a:sym typeface="汉仪雪君体简" panose="02010600000101010101" charset="-122"/>
              </a:rPr>
              <a:t>作用。</a:t>
            </a:r>
            <a:endParaRPr lang="zh-CN" altLang="en-US">
              <a:latin typeface="华文仿宋" panose="02010600040101010101" pitchFamily="2" charset="-122"/>
              <a:ea typeface="华文仿宋" panose="02010600040101010101" pitchFamily="2" charset="-122"/>
              <a:sym typeface="汉仪雪君体简" panose="02010600000101010101" charset="-122"/>
            </a:endParaRPr>
          </a:p>
          <a:p>
            <a:pPr indent="0">
              <a:buFont typeface="Wingdings" panose="05000000000000000000" charset="0"/>
              <a:buNone/>
            </a:pPr>
            <a:endParaRPr lang="zh-CN" altLang="en-US">
              <a:latin typeface="华文仿宋" panose="02010600040101010101" pitchFamily="2" charset="-122"/>
              <a:ea typeface="华文仿宋" panose="02010600040101010101" pitchFamily="2" charset="-122"/>
              <a:sym typeface="汉仪雪君体简" panose="02010600000101010101" charset="-122"/>
            </a:endParaRPr>
          </a:p>
          <a:p>
            <a:pPr marL="285750" indent="-285750">
              <a:buFont typeface="Wingdings" panose="05000000000000000000" charset="0"/>
              <a:buChar char="l"/>
            </a:pPr>
            <a:endParaRPr lang="zh-CN" altLang="en-US">
              <a:latin typeface="华文仿宋" panose="02010600040101010101" pitchFamily="2" charset="-122"/>
              <a:ea typeface="华文仿宋" panose="02010600040101010101" pitchFamily="2" charset="-122"/>
              <a:sym typeface="汉仪雪君体简" panose="02010600000101010101" charset="-122"/>
            </a:endParaRPr>
          </a:p>
          <a:p>
            <a:pPr marL="285750" indent="-285750">
              <a:buFont typeface="Wingdings" panose="05000000000000000000" charset="0"/>
              <a:buChar char="l"/>
            </a:pPr>
            <a:endParaRPr lang="zh-CN" altLang="en-US">
              <a:latin typeface="华文仿宋" panose="02010600040101010101" pitchFamily="2" charset="-122"/>
              <a:ea typeface="华文仿宋" panose="02010600040101010101" pitchFamily="2" charset="-122"/>
              <a:sym typeface="汉仪雪君体简" panose="02010600000101010101" charset="-122"/>
            </a:endParaRPr>
          </a:p>
          <a:p>
            <a:pPr marL="285750" indent="-285750">
              <a:buFont typeface="Wingdings" panose="05000000000000000000" charset="0"/>
              <a:buChar char="l"/>
            </a:pPr>
            <a:endParaRPr lang="zh-CN" altLang="en-US">
              <a:latin typeface="华文仿宋" panose="02010600040101010101" pitchFamily="2" charset="-122"/>
              <a:ea typeface="华文仿宋" panose="02010600040101010101" pitchFamily="2" charset="-122"/>
              <a:sym typeface="汉仪雪君体简" panose="02010600000101010101" charset="-122"/>
            </a:endParaRPr>
          </a:p>
          <a:p>
            <a:pPr marL="285750" indent="-285750">
              <a:buFont typeface="Wingdings" panose="05000000000000000000" charset="0"/>
              <a:buChar char="l"/>
            </a:pPr>
            <a:endParaRPr lang="zh-CN" altLang="en-US">
              <a:latin typeface="华文仿宋" panose="02010600040101010101" pitchFamily="2" charset="-122"/>
              <a:ea typeface="华文仿宋" panose="02010600040101010101" pitchFamily="2" charset="-122"/>
              <a:sym typeface="汉仪雪君体简" panose="02010600000101010101" charset="-122"/>
            </a:endParaRPr>
          </a:p>
          <a:p>
            <a:pPr marL="285750" indent="-285750">
              <a:buFont typeface="Wingdings" panose="05000000000000000000" charset="0"/>
              <a:buChar char="l"/>
            </a:pPr>
            <a:endParaRPr lang="zh-CN" altLang="en-US">
              <a:latin typeface="华文仿宋" panose="02010600040101010101" pitchFamily="2" charset="-122"/>
              <a:ea typeface="华文仿宋" panose="02010600040101010101" pitchFamily="2" charset="-122"/>
              <a:sym typeface="汉仪雪君体简" panose="02010600000101010101" charset="-122"/>
            </a:endParaRPr>
          </a:p>
          <a:p>
            <a:pPr indent="0">
              <a:buFont typeface="Wingdings" panose="05000000000000000000" charset="0"/>
              <a:buNone/>
            </a:pPr>
            <a:endParaRPr lang="zh-CN" altLang="en-US">
              <a:latin typeface="华文仿宋" panose="02010600040101010101" pitchFamily="2" charset="-122"/>
              <a:ea typeface="华文仿宋" panose="02010600040101010101" pitchFamily="2" charset="-122"/>
              <a:sym typeface="汉仪雪君体简" panose="02010600000101010101" charset="-122"/>
            </a:endParaRPr>
          </a:p>
        </p:txBody>
      </p:sp>
      <p:sp>
        <p:nvSpPr>
          <p:cNvPr id="7" name="文本框 6"/>
          <p:cNvSpPr txBox="1"/>
          <p:nvPr/>
        </p:nvSpPr>
        <p:spPr>
          <a:xfrm>
            <a:off x="649605" y="3345180"/>
            <a:ext cx="10898505" cy="1476375"/>
          </a:xfrm>
          <a:prstGeom prst="rect">
            <a:avLst/>
          </a:prstGeom>
          <a:noFill/>
        </p:spPr>
        <p:txBody>
          <a:bodyPr wrap="square" rtlCol="0">
            <a:spAutoFit/>
          </a:bodyPr>
          <a:p>
            <a:pPr marL="285750" indent="-285750">
              <a:buFont typeface="Wingdings" panose="05000000000000000000" charset="0"/>
              <a:buChar char="l"/>
            </a:pPr>
            <a:r>
              <a:rPr lang="zh-CN" altLang="en-US">
                <a:latin typeface="华文仿宋" panose="02010600040101010101" pitchFamily="2" charset="-122"/>
                <a:ea typeface="华文仿宋" panose="02010600040101010101" pitchFamily="2" charset="-122"/>
              </a:rPr>
              <a:t>时空预测是对时间和空间上未来变化的预测，这涉及到在特定区域或地点的特定时间</a:t>
            </a:r>
            <a:r>
              <a:rPr lang="zh-CN" altLang="en-US">
                <a:latin typeface="华文仿宋" panose="02010600040101010101" pitchFamily="2" charset="-122"/>
                <a:ea typeface="华文仿宋" panose="02010600040101010101" pitchFamily="2" charset="-122"/>
              </a:rPr>
              <a:t>在未来时间内的状态，趋势进行预测和</a:t>
            </a:r>
            <a:r>
              <a:rPr lang="zh-CN" altLang="en-US">
                <a:latin typeface="华文仿宋" panose="02010600040101010101" pitchFamily="2" charset="-122"/>
                <a:ea typeface="华文仿宋" panose="02010600040101010101" pitchFamily="2" charset="-122"/>
              </a:rPr>
              <a:t>估计</a:t>
            </a:r>
            <a:endParaRPr lang="zh-CN" altLang="en-US">
              <a:latin typeface="华文仿宋" panose="02010600040101010101" pitchFamily="2" charset="-122"/>
              <a:ea typeface="华文仿宋" panose="02010600040101010101" pitchFamily="2" charset="-122"/>
            </a:endParaRPr>
          </a:p>
          <a:p>
            <a:pPr marL="285750" indent="-285750">
              <a:buFont typeface="Wingdings" panose="05000000000000000000" charset="0"/>
              <a:buChar char="l"/>
            </a:pPr>
            <a:endParaRPr lang="en-US" altLang="zh-CN">
              <a:solidFill>
                <a:schemeClr val="tx1"/>
              </a:solidFill>
              <a:latin typeface="华文仿宋" panose="02010600040101010101" pitchFamily="2" charset="-122"/>
              <a:ea typeface="华文仿宋" panose="02010600040101010101" pitchFamily="2" charset="-122"/>
            </a:endParaRPr>
          </a:p>
          <a:p>
            <a:pPr marL="285750" indent="-285750">
              <a:buFont typeface="Wingdings" panose="05000000000000000000" charset="0"/>
              <a:buChar char="l"/>
            </a:pPr>
            <a:endParaRPr lang="en-US" altLang="zh-CN">
              <a:solidFill>
                <a:schemeClr val="tx1"/>
              </a:solidFill>
              <a:latin typeface="华文仿宋" panose="02010600040101010101" pitchFamily="2" charset="-122"/>
              <a:ea typeface="华文仿宋" panose="02010600040101010101" pitchFamily="2" charset="-122"/>
            </a:endParaRPr>
          </a:p>
          <a:p>
            <a:pPr marL="285750" indent="-285750">
              <a:buFont typeface="Wingdings" panose="05000000000000000000" charset="0"/>
              <a:buChar char="l"/>
            </a:pPr>
            <a:r>
              <a:rPr lang="zh-CN" altLang="en-US">
                <a:solidFill>
                  <a:schemeClr val="tx1"/>
                </a:solidFill>
                <a:latin typeface="华文仿宋" panose="02010600040101010101" pitchFamily="2" charset="-122"/>
                <a:ea typeface="华文仿宋" panose="02010600040101010101" pitchFamily="2" charset="-122"/>
              </a:rPr>
              <a:t>通过结合空间和时间两个维度，更好的理解，预测系统的</a:t>
            </a:r>
            <a:r>
              <a:rPr lang="zh-CN" altLang="en-US">
                <a:solidFill>
                  <a:schemeClr val="tx1"/>
                </a:solidFill>
                <a:latin typeface="华文仿宋" panose="02010600040101010101" pitchFamily="2" charset="-122"/>
                <a:ea typeface="华文仿宋" panose="02010600040101010101" pitchFamily="2" charset="-122"/>
              </a:rPr>
              <a:t>变化。</a:t>
            </a:r>
            <a:endParaRPr lang="zh-CN" altLang="en-US">
              <a:solidFill>
                <a:schemeClr val="tx1"/>
              </a:solidFill>
              <a:latin typeface="华文仿宋" panose="02010600040101010101" pitchFamily="2" charset="-122"/>
              <a:ea typeface="华文仿宋" panose="0201060004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p14:dur="500">
        <p:push dir="u"/>
      </p:transition>
    </mc:Choice>
    <mc:Fallback>
      <p:transition>
        <p:push dir="u"/>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p:cNvPicPr>
            <a:picLocks noChangeAspect="1"/>
          </p:cNvPicPr>
          <p:nvPr/>
        </p:nvPicPr>
        <p:blipFill>
          <a:blip r:embed="rId1"/>
          <a:srcRect l="600" t="1475" r="483" b="887"/>
          <a:stretch>
            <a:fillRect/>
          </a:stretch>
        </p:blipFill>
        <p:spPr>
          <a:xfrm>
            <a:off x="0" y="0"/>
            <a:ext cx="12192000" cy="6858000"/>
          </a:xfrm>
          <a:custGeom>
            <a:avLst/>
            <a:gdLst>
              <a:gd name="connsiteX0" fmla="*/ 0 w 12060000"/>
              <a:gd name="connsiteY0" fmla="*/ 0 h 6696000"/>
              <a:gd name="connsiteX1" fmla="*/ 12060000 w 12060000"/>
              <a:gd name="connsiteY1" fmla="*/ 0 h 6696000"/>
              <a:gd name="connsiteX2" fmla="*/ 12060000 w 12060000"/>
              <a:gd name="connsiteY2" fmla="*/ 6696000 h 6696000"/>
              <a:gd name="connsiteX3" fmla="*/ 0 w 12060000"/>
              <a:gd name="connsiteY3" fmla="*/ 6696000 h 6696000"/>
            </a:gdLst>
            <a:ahLst/>
            <a:cxnLst>
              <a:cxn ang="0">
                <a:pos x="connsiteX0" y="connsiteY0"/>
              </a:cxn>
              <a:cxn ang="0">
                <a:pos x="connsiteX1" y="connsiteY1"/>
              </a:cxn>
              <a:cxn ang="0">
                <a:pos x="connsiteX2" y="connsiteY2"/>
              </a:cxn>
              <a:cxn ang="0">
                <a:pos x="connsiteX3" y="connsiteY3"/>
              </a:cxn>
            </a:cxnLst>
            <a:rect l="l" t="t" r="r" b="b"/>
            <a:pathLst>
              <a:path w="12060000" h="6696000">
                <a:moveTo>
                  <a:pt x="0" y="0"/>
                </a:moveTo>
                <a:lnTo>
                  <a:pt x="12060000" y="0"/>
                </a:lnTo>
                <a:lnTo>
                  <a:pt x="12060000" y="6696000"/>
                </a:lnTo>
                <a:lnTo>
                  <a:pt x="0" y="6696000"/>
                </a:lnTo>
                <a:close/>
              </a:path>
            </a:pathLst>
          </a:custGeom>
        </p:spPr>
      </p:pic>
      <p:sp>
        <p:nvSpPr>
          <p:cNvPr id="2" name="文本框 1"/>
          <p:cNvSpPr txBox="1"/>
          <p:nvPr/>
        </p:nvSpPr>
        <p:spPr>
          <a:xfrm>
            <a:off x="701675" y="600710"/>
            <a:ext cx="4093845" cy="460375"/>
          </a:xfrm>
          <a:prstGeom prst="rect">
            <a:avLst/>
          </a:prstGeom>
          <a:noFill/>
        </p:spPr>
        <p:txBody>
          <a:bodyPr wrap="square" rtlCol="0">
            <a:spAutoFit/>
          </a:bodyPr>
          <a:p>
            <a:pPr marL="0" lvl="1"/>
            <a:r>
              <a:rPr lang="en-US" altLang="zh-CN" sz="2400">
                <a:solidFill>
                  <a:schemeClr val="tx1"/>
                </a:solidFill>
                <a:effectLst>
                  <a:outerShdw blurRad="38100" dist="19050" dir="2700000" algn="tl" rotWithShape="0">
                    <a:schemeClr val="dk1">
                      <a:alpha val="40000"/>
                    </a:schemeClr>
                  </a:outerShdw>
                </a:effectLst>
                <a:sym typeface="+mn-ea"/>
              </a:rPr>
              <a:t> </a:t>
            </a:r>
            <a:r>
              <a:rPr lang="en-US" altLang="zh-CN" sz="2400">
                <a:solidFill>
                  <a:schemeClr val="tx1"/>
                </a:solidFill>
                <a:effectLst>
                  <a:outerShdw blurRad="38100" dist="19050" dir="2700000" algn="tl" rotWithShape="0">
                    <a:schemeClr val="dk1">
                      <a:alpha val="40000"/>
                    </a:schemeClr>
                  </a:outerShdw>
                </a:effectLst>
                <a:sym typeface="+mn-ea"/>
              </a:rPr>
              <a:t>Former works</a:t>
            </a:r>
            <a:endParaRPr lang="en-US" altLang="zh-CN" sz="2400">
              <a:solidFill>
                <a:schemeClr val="tx1"/>
              </a:solidFill>
              <a:effectLst>
                <a:outerShdw blurRad="38100" dist="19050" dir="2700000" algn="tl" rotWithShape="0">
                  <a:schemeClr val="dk1">
                    <a:alpha val="40000"/>
                  </a:schemeClr>
                </a:outerShdw>
              </a:effectLst>
              <a:latin typeface="华文仿宋" panose="02010600040101010101" pitchFamily="2" charset="-122"/>
              <a:ea typeface="华文仿宋" panose="02010600040101010101" pitchFamily="2" charset="-122"/>
              <a:sym typeface="+mn-ea"/>
            </a:endParaRPr>
          </a:p>
        </p:txBody>
      </p:sp>
      <p:sp>
        <p:nvSpPr>
          <p:cNvPr id="4" name="文本框 3"/>
          <p:cNvSpPr txBox="1"/>
          <p:nvPr/>
        </p:nvSpPr>
        <p:spPr>
          <a:xfrm>
            <a:off x="907415" y="1156335"/>
            <a:ext cx="10237470" cy="1476375"/>
          </a:xfrm>
          <a:prstGeom prst="rect">
            <a:avLst/>
          </a:prstGeom>
          <a:noFill/>
        </p:spPr>
        <p:txBody>
          <a:bodyPr wrap="square" rtlCol="0">
            <a:spAutoFit/>
          </a:bodyPr>
          <a:p>
            <a:r>
              <a:rPr lang="zh-CN" altLang="en-US">
                <a:latin typeface="华文仿宋" panose="02010600040101010101" pitchFamily="2" charset="-122"/>
                <a:ea typeface="华文仿宋" panose="02010600040101010101" pitchFamily="2" charset="-122"/>
              </a:rPr>
              <a:t>在时空预测的领域，先前的工作做了很多，这些工作涉及</a:t>
            </a:r>
            <a:r>
              <a:rPr lang="en-US" altLang="zh-CN">
                <a:latin typeface="华文仿宋" panose="02010600040101010101" pitchFamily="2" charset="-122"/>
                <a:ea typeface="华文仿宋" panose="02010600040101010101" pitchFamily="2" charset="-122"/>
              </a:rPr>
              <a:t>RNN</a:t>
            </a:r>
            <a:r>
              <a:rPr lang="zh-CN" altLang="en-US">
                <a:latin typeface="华文仿宋" panose="02010600040101010101" pitchFamily="2" charset="-122"/>
                <a:ea typeface="华文仿宋" panose="02010600040101010101" pitchFamily="2" charset="-122"/>
              </a:rPr>
              <a:t>，</a:t>
            </a:r>
            <a:r>
              <a:rPr lang="en-US" altLang="zh-CN">
                <a:latin typeface="华文仿宋" panose="02010600040101010101" pitchFamily="2" charset="-122"/>
                <a:ea typeface="华文仿宋" panose="02010600040101010101" pitchFamily="2" charset="-122"/>
              </a:rPr>
              <a:t>CNN</a:t>
            </a:r>
            <a:r>
              <a:rPr lang="zh-CN" altLang="en-US">
                <a:latin typeface="华文仿宋" panose="02010600040101010101" pitchFamily="2" charset="-122"/>
                <a:ea typeface="华文仿宋" panose="02010600040101010101" pitchFamily="2" charset="-122"/>
              </a:rPr>
              <a:t>，</a:t>
            </a:r>
            <a:r>
              <a:rPr lang="en-US" altLang="zh-CN">
                <a:latin typeface="华文仿宋" panose="02010600040101010101" pitchFamily="2" charset="-122"/>
                <a:ea typeface="华文仿宋" panose="02010600040101010101" pitchFamily="2" charset="-122"/>
              </a:rPr>
              <a:t>GNN</a:t>
            </a:r>
            <a:r>
              <a:rPr lang="zh-CN" altLang="en-US">
                <a:latin typeface="华文仿宋" panose="02010600040101010101" pitchFamily="2" charset="-122"/>
                <a:ea typeface="华文仿宋" panose="02010600040101010101" pitchFamily="2" charset="-122"/>
              </a:rPr>
              <a:t>或者注意力机制等，这些进展对时空预测技术的发展做出了重要贡献。</a:t>
            </a:r>
            <a:endParaRPr lang="zh-CN" altLang="en-US">
              <a:latin typeface="华文仿宋" panose="02010600040101010101" pitchFamily="2" charset="-122"/>
              <a:ea typeface="华文仿宋" panose="02010600040101010101" pitchFamily="2" charset="-122"/>
            </a:endParaRPr>
          </a:p>
          <a:p>
            <a:endParaRPr lang="zh-CN" altLang="en-US">
              <a:latin typeface="华文仿宋" panose="02010600040101010101" pitchFamily="2" charset="-122"/>
              <a:ea typeface="华文仿宋" panose="02010600040101010101" pitchFamily="2" charset="-122"/>
            </a:endParaRPr>
          </a:p>
          <a:p>
            <a:r>
              <a:rPr lang="en-US" altLang="zh-CN">
                <a:latin typeface="华文仿宋" panose="02010600040101010101" pitchFamily="2" charset="-122"/>
                <a:ea typeface="华文仿宋" panose="02010600040101010101" pitchFamily="2" charset="-122"/>
              </a:rPr>
              <a:t>GNN</a:t>
            </a:r>
            <a:r>
              <a:rPr lang="zh-CN" altLang="en-US">
                <a:latin typeface="华文仿宋" panose="02010600040101010101" pitchFamily="2" charset="-122"/>
                <a:ea typeface="华文仿宋" panose="02010600040101010101" pitchFamily="2" charset="-122"/>
              </a:rPr>
              <a:t>（基于区域属性建立邻接矩阵➡可学习的图结构来捕获空间相关性</a:t>
            </a:r>
            <a:r>
              <a:rPr lang="en-US" altLang="zh-CN">
                <a:latin typeface="华文仿宋" panose="02010600040101010101" pitchFamily="2" charset="-122"/>
                <a:ea typeface="华文仿宋" panose="02010600040101010101" pitchFamily="2" charset="-122"/>
              </a:rPr>
              <a:t>&amp;</a:t>
            </a:r>
            <a:r>
              <a:rPr lang="zh-CN" altLang="en-US">
                <a:latin typeface="华文仿宋" panose="02010600040101010101" pitchFamily="2" charset="-122"/>
                <a:ea typeface="华文仿宋" panose="02010600040101010101" pitchFamily="2" charset="-122"/>
              </a:rPr>
              <a:t>构建动态</a:t>
            </a:r>
            <a:r>
              <a:rPr lang="zh-CN" altLang="en-US">
                <a:latin typeface="华文仿宋" panose="02010600040101010101" pitchFamily="2" charset="-122"/>
                <a:ea typeface="华文仿宋" panose="02010600040101010101" pitchFamily="2" charset="-122"/>
              </a:rPr>
              <a:t>图）</a:t>
            </a:r>
            <a:endParaRPr lang="zh-CN" altLang="en-US">
              <a:latin typeface="华文仿宋" panose="02010600040101010101" pitchFamily="2" charset="-122"/>
              <a:ea typeface="华文仿宋" panose="02010600040101010101" pitchFamily="2" charset="-122"/>
            </a:endParaRPr>
          </a:p>
          <a:p>
            <a:r>
              <a:rPr lang="zh-CN" altLang="en-US">
                <a:solidFill>
                  <a:schemeClr val="tx1"/>
                </a:solidFill>
                <a:effectLst>
                  <a:outerShdw blurRad="38100" dist="19050" dir="2700000" algn="tl" rotWithShape="0">
                    <a:schemeClr val="dk1">
                      <a:alpha val="40000"/>
                    </a:schemeClr>
                  </a:outerShdw>
                </a:effectLst>
                <a:latin typeface="华文仿宋" panose="02010600040101010101" pitchFamily="2" charset="-122"/>
                <a:ea typeface="华文仿宋" panose="02010600040101010101" pitchFamily="2" charset="-122"/>
              </a:rPr>
              <a:t>部分列举：（文中后续使用到的下游任务预测方法）（</a:t>
            </a:r>
            <a:r>
              <a:rPr lang="zh-CN" altLang="en-US">
                <a:solidFill>
                  <a:schemeClr val="tx1"/>
                </a:solidFill>
                <a:effectLst>
                  <a:outerShdw blurRad="38100" dist="19050" dir="2700000" algn="tl" rotWithShape="0">
                    <a:schemeClr val="dk1">
                      <a:alpha val="40000"/>
                    </a:schemeClr>
                  </a:outerShdw>
                </a:effectLst>
                <a:latin typeface="华文仿宋" panose="02010600040101010101" pitchFamily="2" charset="-122"/>
                <a:ea typeface="华文仿宋" panose="02010600040101010101" pitchFamily="2" charset="-122"/>
              </a:rPr>
              <a:t>自监督学习）</a:t>
            </a:r>
            <a:endParaRPr lang="zh-CN" altLang="en-US">
              <a:solidFill>
                <a:schemeClr val="tx1"/>
              </a:solidFill>
              <a:effectLst>
                <a:outerShdw blurRad="38100" dist="19050" dir="2700000" algn="tl" rotWithShape="0">
                  <a:schemeClr val="dk1">
                    <a:alpha val="40000"/>
                  </a:schemeClr>
                </a:outerShdw>
              </a:effectLst>
              <a:latin typeface="华文仿宋" panose="02010600040101010101" pitchFamily="2" charset="-122"/>
              <a:ea typeface="华文仿宋" panose="02010600040101010101" pitchFamily="2" charset="-122"/>
            </a:endParaRPr>
          </a:p>
        </p:txBody>
      </p:sp>
      <p:graphicFrame>
        <p:nvGraphicFramePr>
          <p:cNvPr id="5" name="表格 4"/>
          <p:cNvGraphicFramePr/>
          <p:nvPr>
            <p:custDataLst>
              <p:tags r:id="rId2"/>
            </p:custDataLst>
          </p:nvPr>
        </p:nvGraphicFramePr>
        <p:xfrm>
          <a:off x="1612900" y="2943860"/>
          <a:ext cx="8533765" cy="3048000"/>
        </p:xfrm>
        <a:graphic>
          <a:graphicData uri="http://schemas.openxmlformats.org/drawingml/2006/table">
            <a:tbl>
              <a:tblPr firstRow="1" bandRow="1"/>
              <a:tblGrid>
                <a:gridCol w="4266565"/>
                <a:gridCol w="4266565"/>
              </a:tblGrid>
              <a:tr h="381000">
                <a:tc>
                  <a:txBody>
                    <a:bodyPr/>
                    <a:p>
                      <a:pPr algn="ctr">
                        <a:buNone/>
                      </a:pPr>
                      <a:r>
                        <a:rPr lang="zh-CN" altLang="en-US">
                          <a:solidFill>
                            <a:schemeClr val="tx1"/>
                          </a:solidFill>
                          <a:latin typeface="华文仿宋" panose="02010600040101010101" pitchFamily="2" charset="-122"/>
                          <a:ea typeface="华文仿宋" panose="02010600040101010101" pitchFamily="2" charset="-122"/>
                        </a:rPr>
                        <a:t>类别</a:t>
                      </a:r>
                      <a:endParaRPr lang="zh-CN" altLang="en-US">
                        <a:solidFill>
                          <a:schemeClr val="tx1"/>
                        </a:solidFill>
                        <a:latin typeface="华文仿宋" panose="02010600040101010101" pitchFamily="2" charset="-122"/>
                        <a:ea typeface="华文仿宋" panose="02010600040101010101" pitchFamily="2" charset="-122"/>
                      </a:endParaRPr>
                    </a:p>
                  </a:txBody>
                  <a:tcPr>
                    <a:lnL>
                      <a:noFill/>
                    </a:lnL>
                    <a:lnR>
                      <a:noFill/>
                    </a:lnR>
                    <a:lnT>
                      <a:noFill/>
                    </a:lnT>
                    <a:lnB>
                      <a:noFill/>
                    </a:lnB>
                    <a:solidFill>
                      <a:srgbClr val="F98638"/>
                    </a:solidFill>
                  </a:tcPr>
                </a:tc>
                <a:tc>
                  <a:txBody>
                    <a:bodyPr/>
                    <a:p>
                      <a:pPr algn="ctr">
                        <a:buNone/>
                      </a:pPr>
                      <a:r>
                        <a:rPr lang="zh-CN" altLang="en-US">
                          <a:solidFill>
                            <a:schemeClr val="tx1"/>
                          </a:solidFill>
                          <a:latin typeface="华文仿宋" panose="02010600040101010101" pitchFamily="2" charset="-122"/>
                          <a:ea typeface="华文仿宋" panose="02010600040101010101" pitchFamily="2" charset="-122"/>
                        </a:rPr>
                        <a:t>实例</a:t>
                      </a:r>
                      <a:endParaRPr lang="zh-CN" altLang="en-US">
                        <a:solidFill>
                          <a:schemeClr val="tx1"/>
                        </a:solidFill>
                        <a:latin typeface="华文仿宋" panose="02010600040101010101" pitchFamily="2" charset="-122"/>
                        <a:ea typeface="华文仿宋" panose="02010600040101010101" pitchFamily="2" charset="-122"/>
                      </a:endParaRPr>
                    </a:p>
                  </a:txBody>
                  <a:tcPr>
                    <a:lnL>
                      <a:noFill/>
                    </a:lnL>
                    <a:lnR>
                      <a:noFill/>
                    </a:lnR>
                    <a:lnT>
                      <a:noFill/>
                    </a:lnT>
                    <a:lnB>
                      <a:noFill/>
                    </a:lnB>
                    <a:solidFill>
                      <a:srgbClr val="FFB829"/>
                    </a:solidFill>
                  </a:tcPr>
                </a:tc>
              </a:tr>
              <a:tr h="381000">
                <a:tc>
                  <a:txBody>
                    <a:bodyPr/>
                    <a:p>
                      <a:pPr algn="ctr">
                        <a:buNone/>
                      </a:pPr>
                      <a:r>
                        <a:rPr lang="zh-CN" altLang="en-US">
                          <a:solidFill>
                            <a:srgbClr val="404040"/>
                          </a:solidFill>
                        </a:rPr>
                        <a:t>基于</a:t>
                      </a:r>
                      <a:r>
                        <a:rPr lang="zh-CN" altLang="en-US">
                          <a:solidFill>
                            <a:srgbClr val="404040"/>
                          </a:solidFill>
                        </a:rPr>
                        <a:t>循环神经网络</a:t>
                      </a:r>
                      <a:endParaRPr lang="zh-CN" altLang="en-US">
                        <a:solidFill>
                          <a:srgbClr val="404040"/>
                        </a:solidFill>
                      </a:endParaRPr>
                    </a:p>
                  </a:txBody>
                  <a:tcPr>
                    <a:lnL>
                      <a:noFill/>
                    </a:lnL>
                    <a:lnR w="12700">
                      <a:solidFill>
                        <a:srgbClr val="D9D9D9"/>
                      </a:solidFill>
                      <a:prstDash val="solid"/>
                    </a:lnR>
                    <a:lnT>
                      <a:noFill/>
                    </a:lnT>
                    <a:lnB>
                      <a:noFill/>
                    </a:lnB>
                    <a:solidFill>
                      <a:srgbClr val="FFFFFF"/>
                    </a:solidFill>
                  </a:tcPr>
                </a:tc>
                <a:tc>
                  <a:txBody>
                    <a:bodyPr/>
                    <a:p>
                      <a:pPr algn="ctr">
                        <a:buNone/>
                      </a:pPr>
                      <a:r>
                        <a:rPr lang="zh-CN" altLang="en-US">
                          <a:solidFill>
                            <a:srgbClr val="404040"/>
                          </a:solidFill>
                        </a:rPr>
                        <a:t>DLSTM</a:t>
                      </a:r>
                      <a:endParaRPr lang="zh-CN" altLang="en-US">
                        <a:solidFill>
                          <a:srgbClr val="404040"/>
                        </a:solidFill>
                      </a:endParaRPr>
                    </a:p>
                  </a:txBody>
                  <a:tcPr>
                    <a:lnL w="12700">
                      <a:solidFill>
                        <a:srgbClr val="D9D9D9"/>
                      </a:solidFill>
                      <a:prstDash val="solid"/>
                    </a:lnL>
                    <a:lnR>
                      <a:noFill/>
                    </a:lnR>
                    <a:lnT>
                      <a:noFill/>
                    </a:lnT>
                    <a:lnB>
                      <a:noFill/>
                    </a:lnB>
                    <a:solidFill>
                      <a:srgbClr val="FFFFFF"/>
                    </a:solidFill>
                  </a:tcPr>
                </a:tc>
              </a:tr>
              <a:tr h="381000">
                <a:tc>
                  <a:txBody>
                    <a:bodyPr/>
                    <a:p>
                      <a:pPr algn="ctr">
                        <a:buNone/>
                      </a:pPr>
                      <a:r>
                        <a:rPr lang="zh-CN" altLang="en-US">
                          <a:solidFill>
                            <a:srgbClr val="404040"/>
                          </a:solidFill>
                        </a:rPr>
                        <a:t>基于可学习的图结构和</a:t>
                      </a:r>
                      <a:r>
                        <a:rPr lang="zh-CN" altLang="en-US">
                          <a:solidFill>
                            <a:srgbClr val="404040"/>
                          </a:solidFill>
                        </a:rPr>
                        <a:t>扩散卷积</a:t>
                      </a:r>
                      <a:endParaRPr lang="zh-CN" altLang="en-US">
                        <a:solidFill>
                          <a:srgbClr val="404040"/>
                        </a:solidFill>
                      </a:endParaRPr>
                    </a:p>
                  </a:txBody>
                  <a:tcPr>
                    <a:lnL>
                      <a:noFill/>
                    </a:lnL>
                    <a:lnR w="12700">
                      <a:solidFill>
                        <a:srgbClr val="D9D9D9"/>
                      </a:solidFill>
                      <a:prstDash val="solid"/>
                    </a:lnR>
                    <a:lnT>
                      <a:noFill/>
                    </a:lnT>
                    <a:lnB>
                      <a:noFill/>
                    </a:lnB>
                    <a:solidFill>
                      <a:srgbClr val="F2F2F2"/>
                    </a:solidFill>
                  </a:tcPr>
                </a:tc>
                <a:tc>
                  <a:txBody>
                    <a:bodyPr/>
                    <a:p>
                      <a:pPr algn="ctr">
                        <a:buNone/>
                      </a:pPr>
                      <a:r>
                        <a:rPr lang="en-US" altLang="zh-CN">
                          <a:solidFill>
                            <a:srgbClr val="404040"/>
                          </a:solidFill>
                        </a:rPr>
                        <a:t>G</a:t>
                      </a:r>
                      <a:r>
                        <a:rPr lang="en-US" altLang="zh-CN">
                          <a:solidFill>
                            <a:srgbClr val="404040"/>
                          </a:solidFill>
                        </a:rPr>
                        <a:t>WN</a:t>
                      </a:r>
                      <a:endParaRPr lang="en-US" altLang="zh-CN">
                        <a:solidFill>
                          <a:srgbClr val="404040"/>
                        </a:solidFill>
                      </a:endParaRPr>
                    </a:p>
                  </a:txBody>
                  <a:tcPr>
                    <a:lnL w="12700">
                      <a:solidFill>
                        <a:srgbClr val="D9D9D9"/>
                      </a:solidFill>
                      <a:prstDash val="solid"/>
                    </a:lnL>
                    <a:lnR>
                      <a:noFill/>
                    </a:lnR>
                    <a:lnT>
                      <a:noFill/>
                    </a:lnT>
                    <a:lnB>
                      <a:noFill/>
                    </a:lnB>
                    <a:solidFill>
                      <a:srgbClr val="F2F2F2"/>
                    </a:solidFill>
                  </a:tcPr>
                </a:tc>
              </a:tr>
              <a:tr h="381000">
                <a:tc>
                  <a:txBody>
                    <a:bodyPr/>
                    <a:p>
                      <a:pPr algn="ctr">
                        <a:buNone/>
                      </a:pPr>
                      <a:r>
                        <a:rPr lang="en-US" altLang="zh-CN">
                          <a:solidFill>
                            <a:srgbClr val="404040"/>
                          </a:solidFill>
                        </a:rPr>
                        <a:t>RNN</a:t>
                      </a:r>
                      <a:r>
                        <a:rPr lang="zh-CN" altLang="en-US">
                          <a:solidFill>
                            <a:srgbClr val="404040"/>
                          </a:solidFill>
                        </a:rPr>
                        <a:t>和</a:t>
                      </a:r>
                      <a:r>
                        <a:rPr lang="en-US" altLang="zh-CN">
                          <a:solidFill>
                            <a:srgbClr val="404040"/>
                          </a:solidFill>
                        </a:rPr>
                        <a:t>GNN</a:t>
                      </a:r>
                      <a:r>
                        <a:rPr lang="zh-CN" altLang="en-US">
                          <a:solidFill>
                            <a:srgbClr val="404040"/>
                          </a:solidFill>
                        </a:rPr>
                        <a:t>分别捕获时间和空间</a:t>
                      </a:r>
                      <a:r>
                        <a:rPr lang="zh-CN" altLang="en-US">
                          <a:solidFill>
                            <a:srgbClr val="404040"/>
                          </a:solidFill>
                        </a:rPr>
                        <a:t>依赖</a:t>
                      </a:r>
                      <a:endParaRPr lang="zh-CN" altLang="en-US">
                        <a:solidFill>
                          <a:srgbClr val="404040"/>
                        </a:solidFill>
                      </a:endParaRPr>
                    </a:p>
                  </a:txBody>
                  <a:tcPr>
                    <a:lnL>
                      <a:noFill/>
                    </a:lnL>
                    <a:lnR w="12700">
                      <a:solidFill>
                        <a:srgbClr val="D9D9D9"/>
                      </a:solidFill>
                      <a:prstDash val="solid"/>
                    </a:lnR>
                    <a:lnT>
                      <a:noFill/>
                    </a:lnT>
                    <a:lnB>
                      <a:noFill/>
                    </a:lnB>
                    <a:solidFill>
                      <a:srgbClr val="FFFFFF"/>
                    </a:solidFill>
                  </a:tcPr>
                </a:tc>
                <a:tc>
                  <a:txBody>
                    <a:bodyPr/>
                    <a:p>
                      <a:pPr algn="ctr">
                        <a:buNone/>
                      </a:pPr>
                      <a:r>
                        <a:rPr lang="zh-CN" altLang="en-US">
                          <a:solidFill>
                            <a:srgbClr val="404040"/>
                          </a:solidFill>
                        </a:rPr>
                        <a:t>TGCN</a:t>
                      </a:r>
                      <a:endParaRPr lang="zh-CN" altLang="en-US">
                        <a:solidFill>
                          <a:srgbClr val="404040"/>
                        </a:solidFill>
                      </a:endParaRPr>
                    </a:p>
                  </a:txBody>
                  <a:tcPr>
                    <a:lnL w="12700">
                      <a:solidFill>
                        <a:srgbClr val="D9D9D9"/>
                      </a:solidFill>
                      <a:prstDash val="solid"/>
                    </a:lnL>
                    <a:lnR>
                      <a:noFill/>
                    </a:lnR>
                    <a:lnT>
                      <a:noFill/>
                    </a:lnT>
                    <a:lnB>
                      <a:noFill/>
                    </a:lnB>
                    <a:solidFill>
                      <a:srgbClr val="FFFFFF"/>
                    </a:solidFill>
                  </a:tcPr>
                </a:tc>
              </a:tr>
              <a:tr h="381000">
                <a:tc>
                  <a:txBody>
                    <a:bodyPr/>
                    <a:p>
                      <a:pPr algn="ctr">
                        <a:buNone/>
                      </a:pPr>
                      <a:r>
                        <a:rPr lang="zh-CN" altLang="en-US">
                          <a:solidFill>
                            <a:srgbClr val="404040"/>
                          </a:solidFill>
                        </a:rPr>
                        <a:t>基于图注意</a:t>
                      </a:r>
                      <a:r>
                        <a:rPr lang="zh-CN" altLang="en-US">
                          <a:solidFill>
                            <a:srgbClr val="404040"/>
                          </a:solidFill>
                        </a:rPr>
                        <a:t>力网络的区域之间</a:t>
                      </a:r>
                      <a:r>
                        <a:rPr lang="zh-CN" altLang="en-US">
                          <a:solidFill>
                            <a:srgbClr val="404040"/>
                          </a:solidFill>
                        </a:rPr>
                        <a:t>相互关系</a:t>
                      </a:r>
                      <a:endParaRPr lang="zh-CN" altLang="en-US">
                        <a:solidFill>
                          <a:srgbClr val="404040"/>
                        </a:solidFill>
                      </a:endParaRPr>
                    </a:p>
                  </a:txBody>
                  <a:tcPr>
                    <a:lnL>
                      <a:noFill/>
                    </a:lnL>
                    <a:lnR w="12700">
                      <a:solidFill>
                        <a:srgbClr val="D9D9D9"/>
                      </a:solidFill>
                      <a:prstDash val="solid"/>
                    </a:lnR>
                    <a:lnT>
                      <a:noFill/>
                    </a:lnT>
                    <a:lnB>
                      <a:noFill/>
                    </a:lnB>
                    <a:solidFill>
                      <a:srgbClr val="F2F2F2"/>
                    </a:solidFill>
                  </a:tcPr>
                </a:tc>
                <a:tc>
                  <a:txBody>
                    <a:bodyPr/>
                    <a:p>
                      <a:pPr algn="ctr">
                        <a:buNone/>
                      </a:pPr>
                      <a:r>
                        <a:rPr lang="zh-CN" altLang="en-US">
                          <a:solidFill>
                            <a:srgbClr val="404040"/>
                          </a:solidFill>
                        </a:rPr>
                        <a:t>STAN</a:t>
                      </a:r>
                      <a:endParaRPr lang="zh-CN" altLang="en-US">
                        <a:solidFill>
                          <a:srgbClr val="404040"/>
                        </a:solidFill>
                      </a:endParaRPr>
                    </a:p>
                  </a:txBody>
                  <a:tcPr>
                    <a:lnL w="12700">
                      <a:solidFill>
                        <a:srgbClr val="D9D9D9"/>
                      </a:solidFill>
                      <a:prstDash val="solid"/>
                    </a:lnL>
                    <a:lnR>
                      <a:noFill/>
                    </a:lnR>
                    <a:lnT>
                      <a:noFill/>
                    </a:lnT>
                    <a:lnB>
                      <a:noFill/>
                    </a:lnB>
                    <a:solidFill>
                      <a:srgbClr val="F2F2F2"/>
                    </a:solidFill>
                  </a:tcPr>
                </a:tc>
              </a:tr>
              <a:tr h="381000">
                <a:tc>
                  <a:txBody>
                    <a:bodyPr/>
                    <a:p>
                      <a:pPr algn="ctr">
                        <a:buNone/>
                      </a:pPr>
                      <a:r>
                        <a:rPr lang="zh-CN" altLang="en-US">
                          <a:solidFill>
                            <a:srgbClr val="404040"/>
                          </a:solidFill>
                        </a:rPr>
                        <a:t>构建局部时空图来捕获时空相关性</a:t>
                      </a:r>
                      <a:endParaRPr lang="zh-CN" altLang="en-US">
                        <a:solidFill>
                          <a:srgbClr val="404040"/>
                        </a:solidFill>
                      </a:endParaRPr>
                    </a:p>
                  </a:txBody>
                  <a:tcPr>
                    <a:lnL>
                      <a:noFill/>
                    </a:lnL>
                    <a:lnR w="12700">
                      <a:solidFill>
                        <a:srgbClr val="D9D9D9"/>
                      </a:solidFill>
                      <a:prstDash val="solid"/>
                    </a:lnR>
                    <a:lnT>
                      <a:noFill/>
                    </a:lnT>
                    <a:lnB>
                      <a:noFill/>
                    </a:lnB>
                    <a:solidFill>
                      <a:srgbClr val="FFFFFF"/>
                    </a:solidFill>
                  </a:tcPr>
                </a:tc>
                <a:tc>
                  <a:txBody>
                    <a:bodyPr/>
                    <a:p>
                      <a:pPr algn="ctr">
                        <a:buNone/>
                      </a:pPr>
                      <a:r>
                        <a:rPr lang="zh-CN" altLang="en-US">
                          <a:solidFill>
                            <a:srgbClr val="404040"/>
                          </a:solidFill>
                        </a:rPr>
                        <a:t>STSGCN</a:t>
                      </a:r>
                      <a:endParaRPr lang="zh-CN" altLang="en-US">
                        <a:solidFill>
                          <a:srgbClr val="404040"/>
                        </a:solidFill>
                      </a:endParaRPr>
                    </a:p>
                  </a:txBody>
                  <a:tcPr>
                    <a:lnL w="12700">
                      <a:solidFill>
                        <a:srgbClr val="D9D9D9"/>
                      </a:solidFill>
                      <a:prstDash val="solid"/>
                    </a:lnL>
                    <a:lnR>
                      <a:noFill/>
                    </a:lnR>
                    <a:lnT>
                      <a:noFill/>
                    </a:lnT>
                    <a:lnB>
                      <a:noFill/>
                    </a:lnB>
                    <a:solidFill>
                      <a:srgbClr val="FFFFFF"/>
                    </a:solidFill>
                  </a:tcPr>
                </a:tc>
              </a:tr>
              <a:tr h="381000">
                <a:tc>
                  <a:txBody>
                    <a:bodyPr/>
                    <a:p>
                      <a:pPr algn="ctr">
                        <a:buNone/>
                      </a:pPr>
                      <a:r>
                        <a:rPr lang="zh-CN" altLang="en-US">
                          <a:solidFill>
                            <a:srgbClr val="404040"/>
                          </a:solidFill>
                        </a:rPr>
                        <a:t>利用注意力和gnn</a:t>
                      </a:r>
                      <a:endParaRPr lang="zh-CN" altLang="en-US">
                        <a:solidFill>
                          <a:srgbClr val="404040"/>
                        </a:solidFill>
                      </a:endParaRPr>
                    </a:p>
                  </a:txBody>
                  <a:tcPr>
                    <a:lnL>
                      <a:noFill/>
                    </a:lnL>
                    <a:lnR w="12700">
                      <a:solidFill>
                        <a:srgbClr val="D9D9D9"/>
                      </a:solidFill>
                      <a:prstDash val="solid"/>
                    </a:lnR>
                    <a:lnT>
                      <a:noFill/>
                    </a:lnT>
                    <a:lnB>
                      <a:noFill/>
                    </a:lnB>
                    <a:solidFill>
                      <a:srgbClr val="F2F2F2"/>
                    </a:solidFill>
                  </a:tcPr>
                </a:tc>
                <a:tc>
                  <a:txBody>
                    <a:bodyPr/>
                    <a:p>
                      <a:pPr algn="ctr">
                        <a:buNone/>
                      </a:pPr>
                      <a:r>
                        <a:rPr lang="zh-CN" altLang="en-US">
                          <a:solidFill>
                            <a:srgbClr val="404040"/>
                          </a:solidFill>
                        </a:rPr>
                        <a:t>ASTGCN</a:t>
                      </a:r>
                      <a:endParaRPr lang="zh-CN" altLang="en-US">
                        <a:solidFill>
                          <a:srgbClr val="404040"/>
                        </a:solidFill>
                      </a:endParaRPr>
                    </a:p>
                  </a:txBody>
                  <a:tcPr>
                    <a:lnL w="12700">
                      <a:solidFill>
                        <a:srgbClr val="D9D9D9"/>
                      </a:solidFill>
                      <a:prstDash val="solid"/>
                    </a:lnL>
                    <a:lnR>
                      <a:noFill/>
                    </a:lnR>
                    <a:lnT>
                      <a:noFill/>
                    </a:lnT>
                    <a:lnB>
                      <a:noFill/>
                    </a:lnB>
                    <a:solidFill>
                      <a:srgbClr val="F2F2F2"/>
                    </a:solidFill>
                  </a:tcPr>
                </a:tc>
              </a:tr>
              <a:tr h="381000">
                <a:tc>
                  <a:txBody>
                    <a:bodyPr/>
                    <a:p>
                      <a:pPr algn="ctr">
                        <a:buNone/>
                      </a:pPr>
                      <a:r>
                        <a:rPr lang="zh-CN" altLang="en-US">
                          <a:solidFill>
                            <a:srgbClr val="404040"/>
                          </a:solidFill>
                        </a:rPr>
                        <a:t>使用常微分方程，扩展卷积</a:t>
                      </a:r>
                      <a:r>
                        <a:rPr lang="zh-CN" altLang="en-US">
                          <a:solidFill>
                            <a:srgbClr val="404040"/>
                          </a:solidFill>
                        </a:rPr>
                        <a:t>时间网络</a:t>
                      </a:r>
                      <a:endParaRPr lang="zh-CN" altLang="en-US">
                        <a:solidFill>
                          <a:srgbClr val="404040"/>
                        </a:solidFill>
                      </a:endParaRPr>
                    </a:p>
                  </a:txBody>
                  <a:tcPr>
                    <a:lnL>
                      <a:noFill/>
                    </a:lnL>
                    <a:lnR w="12700">
                      <a:solidFill>
                        <a:srgbClr val="D9D9D9"/>
                      </a:solidFill>
                      <a:prstDash val="solid"/>
                    </a:lnR>
                    <a:lnT>
                      <a:noFill/>
                    </a:lnT>
                    <a:lnB w="19050">
                      <a:solidFill>
                        <a:srgbClr val="595959"/>
                      </a:solidFill>
                      <a:prstDash val="solid"/>
                    </a:lnB>
                    <a:solidFill>
                      <a:srgbClr val="FFFFFF"/>
                    </a:solidFill>
                  </a:tcPr>
                </a:tc>
                <a:tc>
                  <a:txBody>
                    <a:bodyPr/>
                    <a:p>
                      <a:pPr algn="ctr">
                        <a:buNone/>
                      </a:pPr>
                      <a:r>
                        <a:rPr lang="zh-CN" altLang="en-US">
                          <a:solidFill>
                            <a:srgbClr val="404040"/>
                          </a:solidFill>
                        </a:rPr>
                        <a:t>STGODE</a:t>
                      </a:r>
                      <a:endParaRPr lang="zh-CN" altLang="en-US">
                        <a:solidFill>
                          <a:srgbClr val="404040"/>
                        </a:solidFill>
                      </a:endParaRPr>
                    </a:p>
                  </a:txBody>
                  <a:tcPr>
                    <a:lnL w="12700">
                      <a:solidFill>
                        <a:srgbClr val="D9D9D9"/>
                      </a:solidFill>
                      <a:prstDash val="solid"/>
                    </a:lnL>
                    <a:lnR>
                      <a:noFill/>
                    </a:lnR>
                    <a:lnT>
                      <a:noFill/>
                    </a:lnT>
                    <a:lnB w="19050">
                      <a:solidFill>
                        <a:srgbClr val="595959"/>
                      </a:solidFill>
                      <a:prstDash val="solid"/>
                    </a:lnB>
                    <a:solidFill>
                      <a:srgbClr val="FFFFFF"/>
                    </a:solid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p14:dur="500">
        <p:push dir="u"/>
      </p:transition>
    </mc:Choice>
    <mc:Fallback>
      <p:transition>
        <p:push dir="u"/>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p:cNvPicPr>
            <a:picLocks noChangeAspect="1"/>
          </p:cNvPicPr>
          <p:nvPr/>
        </p:nvPicPr>
        <p:blipFill>
          <a:blip r:embed="rId1"/>
          <a:srcRect l="600" t="1475" r="483" b="887"/>
          <a:stretch>
            <a:fillRect/>
          </a:stretch>
        </p:blipFill>
        <p:spPr>
          <a:xfrm>
            <a:off x="0" y="0"/>
            <a:ext cx="12192000" cy="6858000"/>
          </a:xfrm>
          <a:custGeom>
            <a:avLst/>
            <a:gdLst>
              <a:gd name="connsiteX0" fmla="*/ 0 w 12060000"/>
              <a:gd name="connsiteY0" fmla="*/ 0 h 6696000"/>
              <a:gd name="connsiteX1" fmla="*/ 12060000 w 12060000"/>
              <a:gd name="connsiteY1" fmla="*/ 0 h 6696000"/>
              <a:gd name="connsiteX2" fmla="*/ 12060000 w 12060000"/>
              <a:gd name="connsiteY2" fmla="*/ 6696000 h 6696000"/>
              <a:gd name="connsiteX3" fmla="*/ 0 w 12060000"/>
              <a:gd name="connsiteY3" fmla="*/ 6696000 h 6696000"/>
            </a:gdLst>
            <a:ahLst/>
            <a:cxnLst>
              <a:cxn ang="0">
                <a:pos x="connsiteX0" y="connsiteY0"/>
              </a:cxn>
              <a:cxn ang="0">
                <a:pos x="connsiteX1" y="connsiteY1"/>
              </a:cxn>
              <a:cxn ang="0">
                <a:pos x="connsiteX2" y="connsiteY2"/>
              </a:cxn>
              <a:cxn ang="0">
                <a:pos x="connsiteX3" y="connsiteY3"/>
              </a:cxn>
            </a:cxnLst>
            <a:rect l="l" t="t" r="r" b="b"/>
            <a:pathLst>
              <a:path w="12060000" h="6696000">
                <a:moveTo>
                  <a:pt x="0" y="0"/>
                </a:moveTo>
                <a:lnTo>
                  <a:pt x="12060000" y="0"/>
                </a:lnTo>
                <a:lnTo>
                  <a:pt x="12060000" y="6696000"/>
                </a:lnTo>
                <a:lnTo>
                  <a:pt x="0" y="6696000"/>
                </a:lnTo>
                <a:close/>
              </a:path>
            </a:pathLst>
          </a:custGeom>
        </p:spPr>
      </p:pic>
      <p:sp>
        <p:nvSpPr>
          <p:cNvPr id="5" name="文本框 4"/>
          <p:cNvSpPr txBox="1"/>
          <p:nvPr/>
        </p:nvSpPr>
        <p:spPr>
          <a:xfrm>
            <a:off x="701675" y="559435"/>
            <a:ext cx="3790950" cy="521970"/>
          </a:xfrm>
          <a:prstGeom prst="rect">
            <a:avLst/>
          </a:prstGeom>
          <a:noFill/>
        </p:spPr>
        <p:txBody>
          <a:bodyPr wrap="square" rtlCol="0">
            <a:spAutoFit/>
          </a:bodyPr>
          <a:p>
            <a:r>
              <a:rPr lang="en-US" altLang="zh-CN" sz="2800">
                <a:solidFill>
                  <a:schemeClr val="tx1"/>
                </a:solidFill>
                <a:effectLst>
                  <a:outerShdw blurRad="38100" dist="19050" dir="2700000" algn="tl" rotWithShape="0">
                    <a:schemeClr val="dk1">
                      <a:alpha val="40000"/>
                    </a:schemeClr>
                  </a:outerShdw>
                </a:effectLst>
              </a:rPr>
              <a:t>Section 2 </a:t>
            </a:r>
            <a:r>
              <a:rPr lang="zh-CN" altLang="en-US" sz="2800">
                <a:solidFill>
                  <a:schemeClr val="tx1"/>
                </a:solidFill>
                <a:effectLst>
                  <a:outerShdw blurRad="38100" dist="19050" dir="2700000" algn="tl" rotWithShape="0">
                    <a:schemeClr val="dk1">
                      <a:alpha val="40000"/>
                    </a:schemeClr>
                  </a:outerShdw>
                </a:effectLst>
              </a:rPr>
              <a:t>：</a:t>
            </a:r>
            <a:r>
              <a:rPr lang="en-US" altLang="zh-CN" sz="2800">
                <a:solidFill>
                  <a:schemeClr val="tx1"/>
                </a:solidFill>
                <a:effectLst>
                  <a:outerShdw blurRad="38100" dist="19050" dir="2700000" algn="tl" rotWithShape="0">
                    <a:schemeClr val="dk1">
                      <a:alpha val="40000"/>
                    </a:schemeClr>
                  </a:outerShdw>
                </a:effectLst>
              </a:rPr>
              <a:t>Question</a:t>
            </a:r>
            <a:endParaRPr lang="en-US" altLang="zh-CN" sz="2800">
              <a:solidFill>
                <a:schemeClr val="tx1"/>
              </a:solidFill>
              <a:effectLst>
                <a:outerShdw blurRad="38100" dist="19050" dir="2700000" algn="tl" rotWithShape="0">
                  <a:schemeClr val="dk1">
                    <a:alpha val="40000"/>
                  </a:schemeClr>
                </a:outerShdw>
              </a:effectLst>
            </a:endParaRPr>
          </a:p>
        </p:txBody>
      </p:sp>
      <p:sp>
        <p:nvSpPr>
          <p:cNvPr id="6" name="文本框 5"/>
          <p:cNvSpPr txBox="1"/>
          <p:nvPr/>
        </p:nvSpPr>
        <p:spPr>
          <a:xfrm>
            <a:off x="804545" y="1217930"/>
            <a:ext cx="3307715" cy="829945"/>
          </a:xfrm>
          <a:prstGeom prst="rect">
            <a:avLst/>
          </a:prstGeom>
          <a:noFill/>
        </p:spPr>
        <p:txBody>
          <a:bodyPr wrap="square" rtlCol="0">
            <a:spAutoFit/>
          </a:bodyPr>
          <a:p>
            <a:pPr marL="285750" indent="-285750">
              <a:buFont typeface="Wingdings" panose="05000000000000000000" charset="0"/>
              <a:buChar char="l"/>
            </a:pPr>
            <a:r>
              <a:rPr lang="en-US" altLang="zh-CN" sz="2400"/>
              <a:t> Find Questions</a:t>
            </a:r>
            <a:r>
              <a:rPr lang="zh-CN" altLang="en-US" sz="2400"/>
              <a:t>：</a:t>
            </a:r>
            <a:endParaRPr lang="zh-CN" altLang="en-US" sz="2400"/>
          </a:p>
          <a:p>
            <a:pPr marL="285750" indent="-285750">
              <a:buFont typeface="Wingdings" panose="05000000000000000000" charset="0"/>
              <a:buChar char="l"/>
            </a:pPr>
            <a:endParaRPr lang="zh-CN" altLang="en-US" sz="2400"/>
          </a:p>
        </p:txBody>
      </p:sp>
      <p:sp>
        <p:nvSpPr>
          <p:cNvPr id="7" name="文本框 6"/>
          <p:cNvSpPr txBox="1"/>
          <p:nvPr/>
        </p:nvSpPr>
        <p:spPr>
          <a:xfrm>
            <a:off x="932815" y="1840230"/>
            <a:ext cx="3686810" cy="368300"/>
          </a:xfrm>
          <a:prstGeom prst="rect">
            <a:avLst/>
          </a:prstGeom>
          <a:noFill/>
        </p:spPr>
        <p:txBody>
          <a:bodyPr wrap="square" rtlCol="0">
            <a:spAutoFit/>
          </a:bodyPr>
          <a:p>
            <a:pPr marL="285750" indent="-285750">
              <a:buFont typeface="Wingdings" panose="05000000000000000000" charset="0"/>
              <a:buChar char="l"/>
            </a:pPr>
            <a:r>
              <a:rPr lang="zh-CN" altLang="en-US">
                <a:latin typeface="华文仿宋" panose="02010600040101010101" pitchFamily="2" charset="-122"/>
                <a:ea typeface="华文仿宋" panose="02010600040101010101" pitchFamily="2" charset="-122"/>
              </a:rPr>
              <a:t>缺乏对特定时空模式的定制表示</a:t>
            </a:r>
            <a:endParaRPr lang="zh-CN" altLang="en-US">
              <a:latin typeface="华文仿宋" panose="02010600040101010101" pitchFamily="2" charset="-122"/>
              <a:ea typeface="华文仿宋" panose="02010600040101010101" pitchFamily="2" charset="-122"/>
            </a:endParaRPr>
          </a:p>
        </p:txBody>
      </p:sp>
      <p:sp>
        <p:nvSpPr>
          <p:cNvPr id="8" name="文本框 7"/>
          <p:cNvSpPr txBox="1"/>
          <p:nvPr/>
        </p:nvSpPr>
        <p:spPr>
          <a:xfrm>
            <a:off x="1097280" y="2315845"/>
            <a:ext cx="5934710" cy="3692525"/>
          </a:xfrm>
          <a:prstGeom prst="rect">
            <a:avLst/>
          </a:prstGeom>
          <a:noFill/>
        </p:spPr>
        <p:txBody>
          <a:bodyPr wrap="square" rtlCol="0">
            <a:spAutoFit/>
          </a:bodyPr>
          <a:p>
            <a:r>
              <a:rPr lang="zh-CN" altLang="en-US">
                <a:latin typeface="华文仿宋" panose="02010600040101010101" pitchFamily="2" charset="-122"/>
                <a:ea typeface="华文仿宋" panose="02010600040101010101" pitchFamily="2" charset="-122"/>
              </a:rPr>
              <a:t>（</a:t>
            </a:r>
            <a:r>
              <a:rPr lang="en-US" altLang="zh-CN">
                <a:latin typeface="华文仿宋" panose="02010600040101010101" pitchFamily="2" charset="-122"/>
                <a:ea typeface="华文仿宋" panose="02010600040101010101" pitchFamily="2" charset="-122"/>
              </a:rPr>
              <a:t>1</a:t>
            </a:r>
            <a:r>
              <a:rPr lang="zh-CN" altLang="en-US">
                <a:latin typeface="华文仿宋" panose="02010600040101010101" pitchFamily="2" charset="-122"/>
                <a:ea typeface="华文仿宋" panose="02010600040101010101" pitchFamily="2" charset="-122"/>
              </a:rPr>
              <a:t>）：时间动态</a:t>
            </a:r>
            <a:endParaRPr lang="zh-CN" altLang="en-US">
              <a:latin typeface="华文仿宋" panose="02010600040101010101" pitchFamily="2" charset="-122"/>
              <a:ea typeface="华文仿宋" panose="02010600040101010101" pitchFamily="2" charset="-122"/>
            </a:endParaRPr>
          </a:p>
          <a:p>
            <a:endParaRPr lang="zh-CN" altLang="en-US">
              <a:latin typeface="华文仿宋" panose="02010600040101010101" pitchFamily="2" charset="-122"/>
              <a:ea typeface="华文仿宋" panose="02010600040101010101" pitchFamily="2" charset="-122"/>
            </a:endParaRPr>
          </a:p>
          <a:p>
            <a:r>
              <a:rPr lang="zh-CN" altLang="en-US">
                <a:latin typeface="华文仿宋" panose="02010600040101010101" pitchFamily="2" charset="-122"/>
                <a:ea typeface="华文仿宋" panose="02010600040101010101" pitchFamily="2" charset="-122"/>
              </a:rPr>
              <a:t>（</a:t>
            </a:r>
            <a:r>
              <a:rPr lang="en-US" altLang="zh-CN">
                <a:latin typeface="华文仿宋" panose="02010600040101010101" pitchFamily="2" charset="-122"/>
                <a:ea typeface="华文仿宋" panose="02010600040101010101" pitchFamily="2" charset="-122"/>
              </a:rPr>
              <a:t>2</a:t>
            </a:r>
            <a:r>
              <a:rPr lang="zh-CN" altLang="en-US">
                <a:latin typeface="华文仿宋" panose="02010600040101010101" pitchFamily="2" charset="-122"/>
                <a:ea typeface="华文仿宋" panose="02010600040101010101" pitchFamily="2" charset="-122"/>
              </a:rPr>
              <a:t>）：区域相关性（静态图</a:t>
            </a:r>
            <a:r>
              <a:rPr lang="zh-CN" altLang="en-US">
                <a:latin typeface="华文仿宋" panose="02010600040101010101" pitchFamily="2" charset="-122"/>
                <a:ea typeface="华文仿宋" panose="02010600040101010101" pitchFamily="2" charset="-122"/>
              </a:rPr>
              <a:t>无法捕捉）</a:t>
            </a:r>
            <a:endParaRPr lang="zh-CN" altLang="en-US">
              <a:latin typeface="华文仿宋" panose="02010600040101010101" pitchFamily="2" charset="-122"/>
              <a:ea typeface="华文仿宋" panose="02010600040101010101" pitchFamily="2" charset="-122"/>
            </a:endParaRPr>
          </a:p>
          <a:p>
            <a:r>
              <a:rPr lang="zh-CN" altLang="en-US">
                <a:latin typeface="华文仿宋" panose="02010600040101010101" pitchFamily="2" charset="-122"/>
                <a:ea typeface="华文仿宋" panose="02010600040101010101" pitchFamily="2" charset="-122"/>
              </a:rPr>
              <a:t> </a:t>
            </a:r>
            <a:endParaRPr lang="zh-CN" altLang="en-US">
              <a:latin typeface="华文仿宋" panose="02010600040101010101" pitchFamily="2" charset="-122"/>
              <a:ea typeface="华文仿宋" panose="02010600040101010101" pitchFamily="2" charset="-122"/>
            </a:endParaRPr>
          </a:p>
          <a:p>
            <a:r>
              <a:rPr lang="zh-CN" altLang="en-US">
                <a:latin typeface="华文仿宋" panose="02010600040101010101" pitchFamily="2" charset="-122"/>
                <a:ea typeface="华文仿宋" panose="02010600040101010101" pitchFamily="2" charset="-122"/>
              </a:rPr>
              <a:t>（</a:t>
            </a:r>
            <a:r>
              <a:rPr lang="en-US" altLang="zh-CN">
                <a:latin typeface="华文仿宋" panose="02010600040101010101" pitchFamily="2" charset="-122"/>
                <a:ea typeface="华文仿宋" panose="02010600040101010101" pitchFamily="2" charset="-122"/>
              </a:rPr>
              <a:t>3</a:t>
            </a:r>
            <a:r>
              <a:rPr lang="zh-CN" altLang="en-US">
                <a:latin typeface="华文仿宋" panose="02010600040101010101" pitchFamily="2" charset="-122"/>
                <a:ea typeface="华文仿宋" panose="02010600040101010101" pitchFamily="2" charset="-122"/>
              </a:rPr>
              <a:t>）：节点</a:t>
            </a:r>
            <a:r>
              <a:rPr lang="zh-CN" altLang="en-US">
                <a:latin typeface="华文仿宋" panose="02010600040101010101" pitchFamily="2" charset="-122"/>
                <a:ea typeface="华文仿宋" panose="02010600040101010101" pitchFamily="2" charset="-122"/>
              </a:rPr>
              <a:t>特定</a:t>
            </a:r>
            <a:endParaRPr lang="zh-CN" altLang="en-US">
              <a:latin typeface="华文仿宋" panose="02010600040101010101" pitchFamily="2" charset="-122"/>
              <a:ea typeface="华文仿宋" panose="02010600040101010101" pitchFamily="2" charset="-122"/>
            </a:endParaRPr>
          </a:p>
          <a:p>
            <a:endParaRPr lang="zh-CN" altLang="en-US">
              <a:latin typeface="华文仿宋" panose="02010600040101010101" pitchFamily="2" charset="-122"/>
              <a:ea typeface="华文仿宋" panose="02010600040101010101" pitchFamily="2" charset="-122"/>
            </a:endParaRPr>
          </a:p>
          <a:p>
            <a:pPr marL="285750" indent="-285750">
              <a:buFont typeface="Wingdings" panose="05000000000000000000" charset="0"/>
              <a:buChar char="l"/>
            </a:pPr>
            <a:r>
              <a:rPr lang="zh-CN" altLang="en-US">
                <a:latin typeface="华文仿宋" panose="02010600040101010101" pitchFamily="2" charset="-122"/>
                <a:ea typeface="华文仿宋" panose="02010600040101010101" pitchFamily="2" charset="-122"/>
              </a:rPr>
              <a:t>不同区域存在特定趋势，不能简单</a:t>
            </a:r>
            <a:r>
              <a:rPr lang="zh-CN" altLang="en-US">
                <a:latin typeface="华文仿宋" panose="02010600040101010101" pitchFamily="2" charset="-122"/>
                <a:ea typeface="华文仿宋" panose="02010600040101010101" pitchFamily="2" charset="-122"/>
              </a:rPr>
              <a:t>共享</a:t>
            </a:r>
            <a:endParaRPr lang="zh-CN" altLang="en-US">
              <a:latin typeface="华文仿宋" panose="02010600040101010101" pitchFamily="2" charset="-122"/>
              <a:ea typeface="华文仿宋" panose="02010600040101010101" pitchFamily="2" charset="-122"/>
            </a:endParaRPr>
          </a:p>
          <a:p>
            <a:pPr marL="285750" indent="-285750">
              <a:buFont typeface="Wingdings" panose="05000000000000000000" charset="0"/>
              <a:buChar char="l"/>
            </a:pPr>
            <a:r>
              <a:rPr lang="zh-CN" altLang="en-US">
                <a:latin typeface="华文仿宋" panose="02010600040101010101" pitchFamily="2" charset="-122"/>
                <a:ea typeface="华文仿宋" panose="02010600040101010101" pitchFamily="2" charset="-122"/>
              </a:rPr>
              <a:t> 现有模型往往简化（忽略</a:t>
            </a:r>
            <a:r>
              <a:rPr lang="zh-CN" altLang="en-US">
                <a:latin typeface="华文仿宋" panose="02010600040101010101" pitchFamily="2" charset="-122"/>
                <a:ea typeface="华文仿宋" panose="02010600040101010101" pitchFamily="2" charset="-122"/>
              </a:rPr>
              <a:t>差异）</a:t>
            </a:r>
            <a:endParaRPr lang="zh-CN" altLang="en-US">
              <a:latin typeface="华文仿宋" panose="02010600040101010101" pitchFamily="2" charset="-122"/>
              <a:ea typeface="华文仿宋" panose="02010600040101010101" pitchFamily="2" charset="-122"/>
            </a:endParaRPr>
          </a:p>
          <a:p>
            <a:pPr marL="285750" indent="-285750">
              <a:buFont typeface="Wingdings" panose="05000000000000000000" charset="0"/>
              <a:buChar char="l"/>
            </a:pPr>
            <a:r>
              <a:rPr lang="zh-CN" altLang="en-US">
                <a:latin typeface="华文仿宋" panose="02010600040101010101" pitchFamily="2" charset="-122"/>
                <a:ea typeface="华文仿宋" panose="02010600040101010101" pitchFamily="2" charset="-122"/>
              </a:rPr>
              <a:t> 保证消息聚合</a:t>
            </a:r>
            <a:r>
              <a:rPr lang="zh-CN" altLang="en-US">
                <a:latin typeface="华文仿宋" panose="02010600040101010101" pitchFamily="2" charset="-122"/>
                <a:ea typeface="华文仿宋" panose="02010600040101010101" pitchFamily="2" charset="-122"/>
              </a:rPr>
              <a:t>后，保证节点的</a:t>
            </a:r>
            <a:r>
              <a:rPr lang="zh-CN" altLang="en-US">
                <a:latin typeface="华文仿宋" panose="02010600040101010101" pitchFamily="2" charset="-122"/>
                <a:ea typeface="华文仿宋" panose="02010600040101010101" pitchFamily="2" charset="-122"/>
              </a:rPr>
              <a:t>特定</a:t>
            </a:r>
            <a:endParaRPr lang="zh-CN" altLang="en-US">
              <a:latin typeface="华文仿宋" panose="02010600040101010101" pitchFamily="2" charset="-122"/>
              <a:ea typeface="华文仿宋" panose="02010600040101010101" pitchFamily="2" charset="-122"/>
            </a:endParaRPr>
          </a:p>
          <a:p>
            <a:pPr marL="285750" indent="-285750">
              <a:buFont typeface="Wingdings" panose="05000000000000000000" charset="0"/>
              <a:buChar char="l"/>
            </a:pPr>
            <a:endParaRPr lang="zh-CN" altLang="en-US">
              <a:latin typeface="华文仿宋" panose="02010600040101010101" pitchFamily="2" charset="-122"/>
              <a:ea typeface="华文仿宋" panose="02010600040101010101" pitchFamily="2" charset="-122"/>
            </a:endParaRPr>
          </a:p>
          <a:p>
            <a:pPr indent="0">
              <a:buFont typeface="Wingdings" panose="05000000000000000000" charset="0"/>
              <a:buNone/>
            </a:pPr>
            <a:r>
              <a:rPr lang="zh-CN" altLang="en-US">
                <a:latin typeface="华文仿宋" panose="02010600040101010101" pitchFamily="2" charset="-122"/>
                <a:ea typeface="华文仿宋" panose="02010600040101010101" pitchFamily="2" charset="-122"/>
              </a:rPr>
              <a:t>通过定制特征进行编码保证</a:t>
            </a:r>
            <a:r>
              <a:rPr lang="zh-CN" altLang="en-US">
                <a:latin typeface="华文仿宋" panose="02010600040101010101" pitchFamily="2" charset="-122"/>
                <a:ea typeface="华文仿宋" panose="02010600040101010101" pitchFamily="2" charset="-122"/>
              </a:rPr>
              <a:t>模型鲁棒性</a:t>
            </a:r>
            <a:endParaRPr lang="zh-CN" altLang="en-US">
              <a:latin typeface="华文仿宋" panose="02010600040101010101" pitchFamily="2" charset="-122"/>
              <a:ea typeface="华文仿宋" panose="02010600040101010101" pitchFamily="2" charset="-122"/>
            </a:endParaRPr>
          </a:p>
          <a:p>
            <a:pPr marL="285750" indent="-285750">
              <a:buFont typeface="Wingdings" panose="05000000000000000000" charset="0"/>
              <a:buChar char="l"/>
            </a:pPr>
            <a:endParaRPr lang="zh-CN" altLang="en-US">
              <a:latin typeface="华文仿宋" panose="02010600040101010101" pitchFamily="2" charset="-122"/>
              <a:ea typeface="华文仿宋" panose="02010600040101010101" pitchFamily="2" charset="-122"/>
            </a:endParaRPr>
          </a:p>
          <a:p>
            <a:endParaRPr lang="zh-CN" altLang="en-US">
              <a:latin typeface="华文仿宋" panose="02010600040101010101" pitchFamily="2" charset="-122"/>
              <a:ea typeface="华文仿宋" panose="02010600040101010101" pitchFamily="2" charset="-122"/>
            </a:endParaRPr>
          </a:p>
        </p:txBody>
      </p:sp>
      <p:pic>
        <p:nvPicPr>
          <p:cNvPr id="10" name="图片 9" descr="7b0a20202020227069636672616d65646573223a20222670666d3833323033323639393226267370743131312626626474303026267764743235353026220a7d0a"/>
          <p:cNvPicPr>
            <a:picLocks noChangeAspect="1"/>
          </p:cNvPicPr>
          <p:nvPr/>
        </p:nvPicPr>
        <p:blipFill>
          <a:blip r:embed="rId2">
            <a:extLst>
              <a:ext uri="{BEBA8EAE-BF5A-486C-A8C5-ECC9F3942E4B}">
                <a14:imgProps xmlns:a14="http://schemas.microsoft.com/office/drawing/2010/main">
                  <a14:imgLayer r:embed="rId3"/>
                </a14:imgProps>
              </a:ext>
            </a:extLst>
          </a:blip>
          <a:srcRect/>
          <a:stretch>
            <a:fillRect/>
          </a:stretch>
        </p:blipFill>
        <p:spPr>
          <a:xfrm>
            <a:off x="5456555" y="438785"/>
            <a:ext cx="6126480" cy="472249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500">
        <p:push dir="u"/>
      </p:transition>
    </mc:Choice>
    <mc:Fallback>
      <p:transition>
        <p:push dir="u"/>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0" y="0"/>
            <a:ext cx="12192000" cy="6858000"/>
            <a:chOff x="0" y="0"/>
            <a:chExt cx="12192000" cy="6858000"/>
          </a:xfrm>
        </p:grpSpPr>
        <p:pic>
          <p:nvPicPr>
            <p:cNvPr id="9" name="图片 8" descr="图片包含 形状&#10;&#10;描述已自动生成"/>
            <p:cNvPicPr>
              <a:picLocks noChangeAspect="1"/>
            </p:cNvPicPr>
            <p:nvPr/>
          </p:nvPicPr>
          <p:blipFill>
            <a:blip r:embed="rId1">
              <a:extLst>
                <a:ext uri="{28A0092B-C50C-407E-A947-70E740481C1C}">
                  <a14:useLocalDpi xmlns:a14="http://schemas.microsoft.com/office/drawing/2010/main" val="0"/>
                </a:ext>
              </a:extLst>
            </a:blip>
            <a:srcRect l="1641" t="2291" b="2559"/>
            <a:stretch>
              <a:fillRect/>
            </a:stretch>
          </p:blipFill>
          <p:spPr>
            <a:xfrm>
              <a:off x="0" y="0"/>
              <a:ext cx="9893301" cy="6858000"/>
            </a:xfrm>
            <a:custGeom>
              <a:avLst/>
              <a:gdLst>
                <a:gd name="connsiteX0" fmla="*/ 0 w 9893301"/>
                <a:gd name="connsiteY0" fmla="*/ 0 h 6858000"/>
                <a:gd name="connsiteX1" fmla="*/ 9893301 w 9893301"/>
                <a:gd name="connsiteY1" fmla="*/ 0 h 6858000"/>
                <a:gd name="connsiteX2" fmla="*/ 9893301 w 9893301"/>
                <a:gd name="connsiteY2" fmla="*/ 6858000 h 6858000"/>
                <a:gd name="connsiteX3" fmla="*/ 0 w 989330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9893301" h="6858000">
                  <a:moveTo>
                    <a:pt x="0" y="0"/>
                  </a:moveTo>
                  <a:lnTo>
                    <a:pt x="9893301" y="0"/>
                  </a:lnTo>
                  <a:lnTo>
                    <a:pt x="9893301" y="6858000"/>
                  </a:lnTo>
                  <a:lnTo>
                    <a:pt x="0" y="6858000"/>
                  </a:lnTo>
                  <a:close/>
                </a:path>
              </a:pathLst>
            </a:custGeom>
          </p:spPr>
        </p:pic>
        <p:pic>
          <p:nvPicPr>
            <p:cNvPr id="16" name="图片 15" descr="图片包含 形状&#10;&#10;描述已自动生成"/>
            <p:cNvPicPr>
              <a:picLocks noChangeAspect="1"/>
            </p:cNvPicPr>
            <p:nvPr/>
          </p:nvPicPr>
          <p:blipFill>
            <a:blip r:embed="rId1">
              <a:extLst>
                <a:ext uri="{28A0092B-C50C-407E-A947-70E740481C1C}">
                  <a14:useLocalDpi xmlns:a14="http://schemas.microsoft.com/office/drawing/2010/main" val="0"/>
                </a:ext>
              </a:extLst>
            </a:blip>
            <a:srcRect l="40278" t="2291" r="1768" b="2559"/>
            <a:stretch>
              <a:fillRect/>
            </a:stretch>
          </p:blipFill>
          <p:spPr>
            <a:xfrm>
              <a:off x="6362700" y="0"/>
              <a:ext cx="5829300" cy="6858000"/>
            </a:xfrm>
            <a:custGeom>
              <a:avLst/>
              <a:gdLst>
                <a:gd name="connsiteX0" fmla="*/ 0 w 5829300"/>
                <a:gd name="connsiteY0" fmla="*/ 0 h 6858000"/>
                <a:gd name="connsiteX1" fmla="*/ 5829300 w 5829300"/>
                <a:gd name="connsiteY1" fmla="*/ 0 h 6858000"/>
                <a:gd name="connsiteX2" fmla="*/ 5829300 w 5829300"/>
                <a:gd name="connsiteY2" fmla="*/ 6858000 h 6858000"/>
                <a:gd name="connsiteX3" fmla="*/ 0 w 58293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829300" h="6858000">
                  <a:moveTo>
                    <a:pt x="0" y="0"/>
                  </a:moveTo>
                  <a:lnTo>
                    <a:pt x="5829300" y="0"/>
                  </a:lnTo>
                  <a:lnTo>
                    <a:pt x="5829300" y="6858000"/>
                  </a:lnTo>
                  <a:lnTo>
                    <a:pt x="0" y="6858000"/>
                  </a:lnTo>
                  <a:close/>
                </a:path>
              </a:pathLst>
            </a:custGeom>
          </p:spPr>
        </p:pic>
      </p:grpSp>
      <p:sp>
        <p:nvSpPr>
          <p:cNvPr id="3" name="文本框 2"/>
          <p:cNvSpPr txBox="1"/>
          <p:nvPr/>
        </p:nvSpPr>
        <p:spPr>
          <a:xfrm>
            <a:off x="869950" y="874395"/>
            <a:ext cx="3285490" cy="460375"/>
          </a:xfrm>
          <a:prstGeom prst="rect">
            <a:avLst/>
          </a:prstGeom>
          <a:noFill/>
        </p:spPr>
        <p:txBody>
          <a:bodyPr wrap="square" rtlCol="0">
            <a:spAutoFit/>
          </a:bodyPr>
          <a:p>
            <a:pPr marL="285750" indent="-285750">
              <a:buFont typeface="Wingdings" panose="05000000000000000000" charset="0"/>
              <a:buChar char="l"/>
            </a:pPr>
            <a:r>
              <a:rPr lang="en-US" altLang="zh-CN" sz="2400"/>
              <a:t>Find Questions:</a:t>
            </a:r>
            <a:endParaRPr lang="en-US" altLang="zh-CN" sz="2400"/>
          </a:p>
        </p:txBody>
      </p:sp>
      <p:pic>
        <p:nvPicPr>
          <p:cNvPr id="5" name="图片 4" descr="7b0a20202020227069636672616d65646573223a20222670666d3833323033323639393226267370743131312626626474303026267764743235353026220a7d0a"/>
          <p:cNvPicPr>
            <a:picLocks noChangeAspect="1"/>
          </p:cNvPicPr>
          <p:nvPr/>
        </p:nvPicPr>
        <p:blipFill>
          <a:blip r:embed="rId2">
            <a:extLst>
              <a:ext uri="{BEBA8EAE-BF5A-486C-A8C5-ECC9F3942E4B}">
                <a14:imgProps xmlns:a14="http://schemas.microsoft.com/office/drawing/2010/main">
                  <a14:imgLayer r:embed="rId3"/>
                </a14:imgProps>
              </a:ext>
            </a:extLst>
          </a:blip>
          <a:srcRect/>
          <a:stretch>
            <a:fillRect/>
          </a:stretch>
        </p:blipFill>
        <p:spPr>
          <a:xfrm>
            <a:off x="7507605" y="793115"/>
            <a:ext cx="4018915" cy="5271770"/>
          </a:xfrm>
          <a:prstGeom prst="rect">
            <a:avLst/>
          </a:prstGeom>
        </p:spPr>
      </p:pic>
      <p:sp>
        <p:nvSpPr>
          <p:cNvPr id="6" name="文本框 5"/>
          <p:cNvSpPr txBox="1"/>
          <p:nvPr/>
        </p:nvSpPr>
        <p:spPr>
          <a:xfrm>
            <a:off x="869950" y="1409700"/>
            <a:ext cx="6644640" cy="3692525"/>
          </a:xfrm>
          <a:prstGeom prst="rect">
            <a:avLst/>
          </a:prstGeom>
          <a:noFill/>
        </p:spPr>
        <p:txBody>
          <a:bodyPr wrap="square" rtlCol="0">
            <a:spAutoFit/>
          </a:bodyPr>
          <a:p>
            <a:pPr marL="285750" indent="-285750">
              <a:buFont typeface="Wingdings" panose="05000000000000000000" charset="0"/>
              <a:buChar char="l"/>
            </a:pPr>
            <a:r>
              <a:rPr lang="en-US" altLang="zh-CN">
                <a:latin typeface="华文仿宋" panose="02010600040101010101" pitchFamily="2" charset="-122"/>
                <a:ea typeface="华文仿宋" panose="02010600040101010101" pitchFamily="2" charset="-122"/>
              </a:rPr>
              <a:t>对不同层次上的空间依赖性的考虑不足</a:t>
            </a:r>
            <a:endParaRPr lang="en-US" altLang="zh-CN">
              <a:latin typeface="华文仿宋" panose="02010600040101010101" pitchFamily="2" charset="-122"/>
              <a:ea typeface="华文仿宋" panose="02010600040101010101" pitchFamily="2" charset="-122"/>
            </a:endParaRPr>
          </a:p>
          <a:p>
            <a:pPr marL="285750" indent="-285750">
              <a:buFont typeface="Wingdings" panose="05000000000000000000" charset="0"/>
              <a:buChar char="l"/>
            </a:pPr>
            <a:endParaRPr lang="en-US" altLang="zh-CN">
              <a:latin typeface="华文仿宋" panose="02010600040101010101" pitchFamily="2" charset="-122"/>
              <a:ea typeface="华文仿宋" panose="02010600040101010101" pitchFamily="2" charset="-122"/>
            </a:endParaRPr>
          </a:p>
          <a:p>
            <a:pPr indent="0">
              <a:buFont typeface="Wingdings" panose="05000000000000000000" charset="0"/>
              <a:buNone/>
            </a:pPr>
            <a:r>
              <a:rPr lang="zh-CN" altLang="en-US">
                <a:latin typeface="华文仿宋" panose="02010600040101010101" pitchFamily="2" charset="-122"/>
                <a:ea typeface="华文仿宋" panose="02010600040101010101" pitchFamily="2" charset="-122"/>
              </a:rPr>
              <a:t>（</a:t>
            </a:r>
            <a:r>
              <a:rPr lang="en-US" altLang="zh-CN">
                <a:latin typeface="华文仿宋" panose="02010600040101010101" pitchFamily="2" charset="-122"/>
                <a:ea typeface="华文仿宋" panose="02010600040101010101" pitchFamily="2" charset="-122"/>
              </a:rPr>
              <a:t>1</a:t>
            </a:r>
            <a:r>
              <a:rPr lang="zh-CN" altLang="en-US">
                <a:latin typeface="华文仿宋" panose="02010600040101010101" pitchFamily="2" charset="-122"/>
                <a:ea typeface="华文仿宋" panose="02010600040101010101" pitchFamily="2" charset="-122"/>
              </a:rPr>
              <a:t>）：忽</a:t>
            </a:r>
            <a:r>
              <a:rPr lang="en-US" altLang="zh-CN">
                <a:latin typeface="华文仿宋" panose="02010600040101010101" pitchFamily="2" charset="-122"/>
                <a:ea typeface="华文仿宋" panose="02010600040101010101" pitchFamily="2" charset="-122"/>
              </a:rPr>
              <a:t>略了不同空间层次上的语义相关性</a:t>
            </a:r>
            <a:r>
              <a:rPr lang="zh-CN" altLang="en-US">
                <a:latin typeface="华文仿宋" panose="02010600040101010101" pitchFamily="2" charset="-122"/>
                <a:ea typeface="华文仿宋" panose="02010600040101010101" pitchFamily="2" charset="-122"/>
              </a:rPr>
              <a:t>（相似功能时空模式，</a:t>
            </a:r>
            <a:r>
              <a:rPr lang="zh-CN" altLang="en-US">
                <a:latin typeface="华文仿宋" panose="02010600040101010101" pitchFamily="2" charset="-122"/>
                <a:ea typeface="华文仿宋" panose="02010600040101010101" pitchFamily="2" charset="-122"/>
              </a:rPr>
              <a:t>探索共同特征）</a:t>
            </a:r>
            <a:endParaRPr lang="en-US" altLang="zh-CN">
              <a:latin typeface="华文仿宋" panose="02010600040101010101" pitchFamily="2" charset="-122"/>
              <a:ea typeface="华文仿宋" panose="02010600040101010101" pitchFamily="2" charset="-122"/>
            </a:endParaRPr>
          </a:p>
          <a:p>
            <a:pPr indent="0">
              <a:buFont typeface="Wingdings" panose="05000000000000000000" charset="0"/>
              <a:buNone/>
            </a:pPr>
            <a:r>
              <a:rPr lang="en-US" altLang="zh-CN">
                <a:latin typeface="华文仿宋" panose="02010600040101010101" pitchFamily="2" charset="-122"/>
                <a:ea typeface="华文仿宋" panose="02010600040101010101" pitchFamily="2" charset="-122"/>
              </a:rPr>
              <a:t>           </a:t>
            </a:r>
            <a:endParaRPr lang="en-US" altLang="zh-CN">
              <a:latin typeface="华文仿宋" panose="02010600040101010101" pitchFamily="2" charset="-122"/>
              <a:ea typeface="华文仿宋" panose="02010600040101010101" pitchFamily="2" charset="-122"/>
            </a:endParaRPr>
          </a:p>
          <a:p>
            <a:pPr indent="0">
              <a:buFont typeface="Wingdings" panose="05000000000000000000" charset="0"/>
              <a:buNone/>
            </a:pPr>
            <a:r>
              <a:rPr lang="zh-CN" altLang="en-US">
                <a:latin typeface="华文仿宋" panose="02010600040101010101" pitchFamily="2" charset="-122"/>
                <a:ea typeface="华文仿宋" panose="02010600040101010101" pitchFamily="2" charset="-122"/>
              </a:rPr>
              <a:t>（</a:t>
            </a:r>
            <a:r>
              <a:rPr lang="en-US" altLang="zh-CN">
                <a:latin typeface="华文仿宋" panose="02010600040101010101" pitchFamily="2" charset="-122"/>
                <a:ea typeface="华文仿宋" panose="02010600040101010101" pitchFamily="2" charset="-122"/>
              </a:rPr>
              <a:t>2</a:t>
            </a:r>
            <a:r>
              <a:rPr lang="zh-CN" altLang="en-US">
                <a:latin typeface="华文仿宋" panose="02010600040101010101" pitchFamily="2" charset="-122"/>
                <a:ea typeface="华文仿宋" panose="02010600040101010101" pitchFamily="2" charset="-122"/>
              </a:rPr>
              <a:t>）：缺乏高级区域关系建模（</a:t>
            </a:r>
            <a:r>
              <a:rPr lang="zh-CN" altLang="en-US">
                <a:latin typeface="华文仿宋" panose="02010600040101010101" pitchFamily="2" charset="-122"/>
                <a:ea typeface="华文仿宋" panose="02010600040101010101" pitchFamily="2" charset="-122"/>
              </a:rPr>
              <a:t>右图）</a:t>
            </a:r>
            <a:endParaRPr lang="zh-CN" altLang="en-US">
              <a:latin typeface="华文仿宋" panose="02010600040101010101" pitchFamily="2" charset="-122"/>
              <a:ea typeface="华文仿宋" panose="02010600040101010101" pitchFamily="2" charset="-122"/>
            </a:endParaRPr>
          </a:p>
          <a:p>
            <a:pPr indent="0">
              <a:buFont typeface="Wingdings" panose="05000000000000000000" charset="0"/>
              <a:buNone/>
            </a:pPr>
            <a:endParaRPr lang="zh-CN" altLang="en-US">
              <a:latin typeface="华文仿宋" panose="02010600040101010101" pitchFamily="2" charset="-122"/>
              <a:ea typeface="华文仿宋" panose="02010600040101010101" pitchFamily="2" charset="-122"/>
            </a:endParaRPr>
          </a:p>
          <a:p>
            <a:pPr indent="0">
              <a:buFont typeface="Wingdings" panose="05000000000000000000" charset="0"/>
              <a:buNone/>
            </a:pPr>
            <a:r>
              <a:rPr lang="zh-CN" altLang="en-US">
                <a:latin typeface="华文仿宋" panose="02010600040101010101" pitchFamily="2" charset="-122"/>
                <a:ea typeface="华文仿宋" panose="02010600040101010101" pitchFamily="2" charset="-122"/>
              </a:rPr>
              <a:t>城市人员通勤现象，不同区域之间交通流量的</a:t>
            </a:r>
            <a:r>
              <a:rPr lang="zh-CN" altLang="en-US">
                <a:latin typeface="华文仿宋" panose="02010600040101010101" pitchFamily="2" charset="-122"/>
                <a:ea typeface="华文仿宋" panose="02010600040101010101" pitchFamily="2" charset="-122"/>
              </a:rPr>
              <a:t>相关性</a:t>
            </a:r>
            <a:endParaRPr lang="zh-CN" altLang="en-US">
              <a:latin typeface="华文仿宋" panose="02010600040101010101" pitchFamily="2" charset="-122"/>
              <a:ea typeface="华文仿宋" panose="02010600040101010101" pitchFamily="2" charset="-122"/>
            </a:endParaRPr>
          </a:p>
          <a:p>
            <a:pPr indent="0">
              <a:buFont typeface="Wingdings" panose="05000000000000000000" charset="0"/>
              <a:buNone/>
            </a:pPr>
            <a:endParaRPr lang="zh-CN" altLang="en-US">
              <a:latin typeface="华文仿宋" panose="02010600040101010101" pitchFamily="2" charset="-122"/>
              <a:ea typeface="华文仿宋" panose="02010600040101010101" pitchFamily="2" charset="-122"/>
            </a:endParaRPr>
          </a:p>
          <a:p>
            <a:pPr indent="0">
              <a:buFont typeface="Wingdings" panose="05000000000000000000" charset="0"/>
              <a:buNone/>
            </a:pPr>
            <a:r>
              <a:rPr lang="zh-CN" altLang="en-US">
                <a:latin typeface="华文仿宋" panose="02010600040101010101" pitchFamily="2" charset="-122"/>
                <a:ea typeface="华文仿宋" panose="02010600040101010101" pitchFamily="2" charset="-122"/>
              </a:rPr>
              <a:t>强调了在不同层次的区域之间合并细粒度和粗粒度相关性的重要性，以增强时空预测模型的预测能力</a:t>
            </a:r>
            <a:endParaRPr lang="zh-CN" altLang="en-US">
              <a:latin typeface="华文仿宋" panose="02010600040101010101" pitchFamily="2" charset="-122"/>
              <a:ea typeface="华文仿宋" panose="02010600040101010101" pitchFamily="2" charset="-122"/>
            </a:endParaRPr>
          </a:p>
          <a:p>
            <a:pPr indent="0">
              <a:buFont typeface="Wingdings" panose="05000000000000000000" charset="0"/>
              <a:buNone/>
            </a:pPr>
            <a:endParaRPr lang="zh-CN" altLang="en-US">
              <a:latin typeface="华文仿宋" panose="02010600040101010101" pitchFamily="2" charset="-122"/>
              <a:ea typeface="华文仿宋" panose="02010600040101010101" pitchFamily="2" charset="-122"/>
            </a:endParaRPr>
          </a:p>
          <a:p>
            <a:pPr indent="0">
              <a:buFont typeface="Wingdings" panose="05000000000000000000" charset="0"/>
              <a:buNone/>
            </a:pPr>
            <a:r>
              <a:rPr lang="zh-CN" altLang="en-US">
                <a:latin typeface="华文仿宋" panose="02010600040101010101" pitchFamily="2" charset="-122"/>
                <a:ea typeface="华文仿宋" panose="02010600040101010101" pitchFamily="2" charset="-122"/>
              </a:rPr>
              <a:t>粗粒度和细粒度：分别关注整体趋势和</a:t>
            </a:r>
            <a:r>
              <a:rPr lang="zh-CN" altLang="en-US">
                <a:latin typeface="华文仿宋" panose="02010600040101010101" pitchFamily="2" charset="-122"/>
                <a:ea typeface="华文仿宋" panose="02010600040101010101" pitchFamily="2" charset="-122"/>
              </a:rPr>
              <a:t>细节特征</a:t>
            </a:r>
            <a:endParaRPr lang="zh-CN" altLang="en-US">
              <a:latin typeface="华文仿宋" panose="02010600040101010101" pitchFamily="2" charset="-122"/>
              <a:ea typeface="华文仿宋" panose="0201060004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p14:dur="500">
        <p:push dir="u"/>
      </p:transition>
    </mc:Choice>
    <mc:Fallback>
      <p:transition>
        <p:push dir="u"/>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p:cNvPicPr>
            <a:picLocks noChangeAspect="1"/>
          </p:cNvPicPr>
          <p:nvPr/>
        </p:nvPicPr>
        <p:blipFill>
          <a:blip r:embed="rId1"/>
          <a:srcRect l="600" t="1475" r="483" b="887"/>
          <a:stretch>
            <a:fillRect/>
          </a:stretch>
        </p:blipFill>
        <p:spPr>
          <a:xfrm>
            <a:off x="0" y="0"/>
            <a:ext cx="12192000" cy="6858000"/>
          </a:xfrm>
          <a:custGeom>
            <a:avLst/>
            <a:gdLst>
              <a:gd name="connsiteX0" fmla="*/ 0 w 12060000"/>
              <a:gd name="connsiteY0" fmla="*/ 0 h 6696000"/>
              <a:gd name="connsiteX1" fmla="*/ 12060000 w 12060000"/>
              <a:gd name="connsiteY1" fmla="*/ 0 h 6696000"/>
              <a:gd name="connsiteX2" fmla="*/ 12060000 w 12060000"/>
              <a:gd name="connsiteY2" fmla="*/ 6696000 h 6696000"/>
              <a:gd name="connsiteX3" fmla="*/ 0 w 12060000"/>
              <a:gd name="connsiteY3" fmla="*/ 6696000 h 6696000"/>
            </a:gdLst>
            <a:ahLst/>
            <a:cxnLst>
              <a:cxn ang="0">
                <a:pos x="connsiteX0" y="connsiteY0"/>
              </a:cxn>
              <a:cxn ang="0">
                <a:pos x="connsiteX1" y="connsiteY1"/>
              </a:cxn>
              <a:cxn ang="0">
                <a:pos x="connsiteX2" y="connsiteY2"/>
              </a:cxn>
              <a:cxn ang="0">
                <a:pos x="connsiteX3" y="connsiteY3"/>
              </a:cxn>
            </a:cxnLst>
            <a:rect l="l" t="t" r="r" b="b"/>
            <a:pathLst>
              <a:path w="12060000" h="6696000">
                <a:moveTo>
                  <a:pt x="0" y="0"/>
                </a:moveTo>
                <a:lnTo>
                  <a:pt x="12060000" y="0"/>
                </a:lnTo>
                <a:lnTo>
                  <a:pt x="12060000" y="6696000"/>
                </a:lnTo>
                <a:lnTo>
                  <a:pt x="0" y="6696000"/>
                </a:lnTo>
                <a:close/>
              </a:path>
            </a:pathLst>
          </a:custGeom>
        </p:spPr>
      </p:pic>
      <p:sp>
        <p:nvSpPr>
          <p:cNvPr id="2" name="文本框 1"/>
          <p:cNvSpPr txBox="1"/>
          <p:nvPr/>
        </p:nvSpPr>
        <p:spPr>
          <a:xfrm>
            <a:off x="775335" y="625475"/>
            <a:ext cx="4683125" cy="6985635"/>
          </a:xfrm>
          <a:prstGeom prst="rect">
            <a:avLst/>
          </a:prstGeom>
          <a:noFill/>
        </p:spPr>
        <p:txBody>
          <a:bodyPr wrap="square" rtlCol="0">
            <a:spAutoFit/>
          </a:bodyPr>
          <a:p>
            <a:r>
              <a:rPr lang="en-US" altLang="zh-CN" sz="2800">
                <a:solidFill>
                  <a:schemeClr val="tx1"/>
                </a:solidFill>
                <a:effectLst>
                  <a:outerShdw blurRad="38100" dist="19050" dir="2700000" algn="tl" rotWithShape="0">
                    <a:schemeClr val="dk1">
                      <a:alpha val="40000"/>
                    </a:schemeClr>
                  </a:outerShdw>
                </a:effectLst>
                <a:sym typeface="+mn-ea"/>
              </a:rPr>
              <a:t>Section 3</a:t>
            </a:r>
            <a:r>
              <a:rPr lang="zh-CN" altLang="en-US" sz="2800">
                <a:solidFill>
                  <a:schemeClr val="tx1"/>
                </a:solidFill>
                <a:effectLst>
                  <a:outerShdw blurRad="38100" dist="19050" dir="2700000" algn="tl" rotWithShape="0">
                    <a:schemeClr val="dk1">
                      <a:alpha val="40000"/>
                    </a:schemeClr>
                  </a:outerShdw>
                </a:effectLst>
                <a:sym typeface="+mn-ea"/>
              </a:rPr>
              <a:t>：</a:t>
            </a:r>
            <a:r>
              <a:rPr lang="en-US" altLang="zh-CN" sz="2800">
                <a:solidFill>
                  <a:schemeClr val="tx1"/>
                </a:solidFill>
                <a:effectLst>
                  <a:outerShdw blurRad="38100" dist="19050" dir="2700000" algn="tl" rotWithShape="0">
                    <a:schemeClr val="dk1">
                      <a:alpha val="40000"/>
                    </a:schemeClr>
                  </a:outerShdw>
                </a:effectLst>
                <a:sym typeface="+mn-ea"/>
              </a:rPr>
              <a:t>idea&amp;insight</a:t>
            </a:r>
            <a:endParaRPr lang="en-US" altLang="zh-CN" sz="2800">
              <a:solidFill>
                <a:schemeClr val="tx1"/>
              </a:solidFill>
              <a:effectLst>
                <a:outerShdw blurRad="38100" dist="19050" dir="2700000" algn="tl" rotWithShape="0">
                  <a:schemeClr val="dk1">
                    <a:alpha val="40000"/>
                  </a:schemeClr>
                </a:outerShdw>
              </a:effectLst>
              <a:sym typeface="+mn-ea"/>
            </a:endParaRPr>
          </a:p>
          <a:p>
            <a:pPr marL="342900" indent="-342900">
              <a:buFont typeface="Wingdings" panose="05000000000000000000" charset="0"/>
              <a:buChar char="l"/>
            </a:pPr>
            <a:endParaRPr lang="en-US" altLang="zh-CN" sz="2400">
              <a:solidFill>
                <a:schemeClr val="tx1"/>
              </a:solidFill>
              <a:effectLst>
                <a:outerShdw blurRad="38100" dist="19050" dir="2700000" algn="tl" rotWithShape="0">
                  <a:schemeClr val="dk1">
                    <a:alpha val="40000"/>
                  </a:schemeClr>
                </a:outerShdw>
              </a:effectLst>
              <a:sym typeface="+mn-ea"/>
            </a:endParaRPr>
          </a:p>
          <a:p>
            <a:pPr marL="342900" indent="-342900">
              <a:buFont typeface="Wingdings" panose="05000000000000000000" charset="0"/>
              <a:buChar char="l"/>
            </a:pPr>
            <a:r>
              <a:rPr lang="en-US" altLang="zh-CN" sz="2400">
                <a:solidFill>
                  <a:schemeClr val="tx1"/>
                </a:solidFill>
                <a:effectLst>
                  <a:outerShdw blurRad="38100" dist="19050" dir="2700000" algn="tl" rotWithShape="0">
                    <a:schemeClr val="dk1">
                      <a:alpha val="40000"/>
                    </a:schemeClr>
                  </a:outerShdw>
                </a:effectLst>
                <a:sym typeface="+mn-ea"/>
              </a:rPr>
              <a:t>idea’s source:</a:t>
            </a:r>
            <a:endParaRPr lang="en-US" altLang="zh-CN" sz="2400">
              <a:solidFill>
                <a:schemeClr val="tx1"/>
              </a:solidFill>
              <a:effectLst>
                <a:outerShdw blurRad="38100" dist="19050" dir="2700000" algn="tl" rotWithShape="0">
                  <a:schemeClr val="dk1">
                    <a:alpha val="40000"/>
                  </a:schemeClr>
                </a:outerShdw>
              </a:effectLst>
              <a:sym typeface="+mn-ea"/>
            </a:endParaRPr>
          </a:p>
          <a:p>
            <a:pPr indent="0">
              <a:buFont typeface="Wingdings" panose="05000000000000000000" charset="0"/>
              <a:buNone/>
            </a:pPr>
            <a:endParaRPr lang="en-US" altLang="zh-CN" sz="2400">
              <a:solidFill>
                <a:schemeClr val="tx1"/>
              </a:solidFill>
              <a:effectLst>
                <a:outerShdw blurRad="38100" dist="19050" dir="2700000" algn="tl" rotWithShape="0">
                  <a:schemeClr val="dk1">
                    <a:alpha val="40000"/>
                  </a:schemeClr>
                </a:outerShdw>
              </a:effectLst>
              <a:sym typeface="+mn-ea"/>
            </a:endParaRPr>
          </a:p>
          <a:p>
            <a:pPr indent="0">
              <a:buFont typeface="Wingdings" panose="05000000000000000000" charset="0"/>
              <a:buNone/>
            </a:pPr>
            <a:r>
              <a:rPr lang="zh-CN" altLang="en-US">
                <a:solidFill>
                  <a:schemeClr val="tx1"/>
                </a:solidFill>
                <a:effectLst>
                  <a:outerShdw blurRad="38100" dist="19050" dir="2700000" algn="tl" rotWithShape="0">
                    <a:schemeClr val="dk1">
                      <a:alpha val="40000"/>
                    </a:schemeClr>
                  </a:outerShdw>
                </a:effectLst>
                <a:latin typeface="华文仿宋" panose="02010600040101010101" pitchFamily="2" charset="-122"/>
                <a:ea typeface="华文仿宋" panose="02010600040101010101" pitchFamily="2" charset="-122"/>
                <a:sym typeface="+mn-ea"/>
              </a:rPr>
              <a:t>（</a:t>
            </a:r>
            <a:r>
              <a:rPr lang="en-US" altLang="zh-CN">
                <a:solidFill>
                  <a:schemeClr val="tx1"/>
                </a:solidFill>
                <a:effectLst>
                  <a:outerShdw blurRad="38100" dist="19050" dir="2700000" algn="tl" rotWithShape="0">
                    <a:schemeClr val="dk1">
                      <a:alpha val="40000"/>
                    </a:schemeClr>
                  </a:outerShdw>
                </a:effectLst>
                <a:latin typeface="华文仿宋" panose="02010600040101010101" pitchFamily="2" charset="-122"/>
                <a:ea typeface="华文仿宋" panose="02010600040101010101" pitchFamily="2" charset="-122"/>
                <a:sym typeface="+mn-ea"/>
              </a:rPr>
              <a:t>1</a:t>
            </a:r>
            <a:r>
              <a:rPr lang="zh-CN" altLang="en-US">
                <a:solidFill>
                  <a:schemeClr val="tx1"/>
                </a:solidFill>
                <a:effectLst>
                  <a:outerShdw blurRad="38100" dist="19050" dir="2700000" algn="tl" rotWithShape="0">
                    <a:schemeClr val="dk1">
                      <a:alpha val="40000"/>
                    </a:schemeClr>
                  </a:outerShdw>
                </a:effectLst>
                <a:latin typeface="华文仿宋" panose="02010600040101010101" pitchFamily="2" charset="-122"/>
                <a:ea typeface="华文仿宋" panose="02010600040101010101" pitchFamily="2" charset="-122"/>
                <a:sym typeface="+mn-ea"/>
              </a:rPr>
              <a:t>）端到端模型：从输入到输出实现整个流程自动化处理（直接将原始输入数据映射到所需输出结果）</a:t>
            </a:r>
            <a:endParaRPr lang="zh-CN" altLang="en-US">
              <a:solidFill>
                <a:schemeClr val="tx1"/>
              </a:solidFill>
              <a:effectLst>
                <a:outerShdw blurRad="38100" dist="19050" dir="2700000" algn="tl" rotWithShape="0">
                  <a:schemeClr val="dk1">
                    <a:alpha val="40000"/>
                  </a:schemeClr>
                </a:outerShdw>
              </a:effectLst>
              <a:latin typeface="华文仿宋" panose="02010600040101010101" pitchFamily="2" charset="-122"/>
              <a:ea typeface="华文仿宋" panose="02010600040101010101" pitchFamily="2" charset="-122"/>
              <a:sym typeface="+mn-ea"/>
            </a:endParaRPr>
          </a:p>
          <a:p>
            <a:pPr indent="0">
              <a:buFont typeface="Wingdings" panose="05000000000000000000" charset="0"/>
              <a:buChar char="l"/>
            </a:pPr>
            <a:r>
              <a:rPr lang="zh-CN" altLang="en-US">
                <a:solidFill>
                  <a:schemeClr val="tx1"/>
                </a:solidFill>
                <a:effectLst>
                  <a:outerShdw blurRad="38100" dist="19050" dir="2700000" algn="tl" rotWithShape="0">
                    <a:schemeClr val="dk1">
                      <a:alpha val="40000"/>
                    </a:schemeClr>
                  </a:outerShdw>
                </a:effectLst>
                <a:latin typeface="华文仿宋" panose="02010600040101010101" pitchFamily="2" charset="-122"/>
                <a:ea typeface="华文仿宋" panose="02010600040101010101" pitchFamily="2" charset="-122"/>
                <a:sym typeface="+mn-ea"/>
              </a:rPr>
              <a:t>数据质量</a:t>
            </a:r>
            <a:endParaRPr lang="zh-CN" altLang="en-US">
              <a:solidFill>
                <a:schemeClr val="tx1"/>
              </a:solidFill>
              <a:effectLst>
                <a:outerShdw blurRad="38100" dist="19050" dir="2700000" algn="tl" rotWithShape="0">
                  <a:schemeClr val="dk1">
                    <a:alpha val="40000"/>
                  </a:schemeClr>
                </a:outerShdw>
              </a:effectLst>
              <a:latin typeface="华文仿宋" panose="02010600040101010101" pitchFamily="2" charset="-122"/>
              <a:ea typeface="华文仿宋" panose="02010600040101010101" pitchFamily="2" charset="-122"/>
              <a:sym typeface="+mn-ea"/>
            </a:endParaRPr>
          </a:p>
          <a:p>
            <a:pPr indent="0">
              <a:buFont typeface="Wingdings" panose="05000000000000000000" charset="0"/>
              <a:buChar char="l"/>
            </a:pPr>
            <a:r>
              <a:rPr lang="zh-CN" altLang="en-US">
                <a:solidFill>
                  <a:schemeClr val="tx1"/>
                </a:solidFill>
                <a:effectLst>
                  <a:outerShdw blurRad="38100" dist="19050" dir="2700000" algn="tl" rotWithShape="0">
                    <a:schemeClr val="dk1">
                      <a:alpha val="40000"/>
                    </a:schemeClr>
                  </a:outerShdw>
                </a:effectLst>
                <a:latin typeface="华文仿宋" panose="02010600040101010101" pitchFamily="2" charset="-122"/>
                <a:ea typeface="华文仿宋" panose="02010600040101010101" pitchFamily="2" charset="-122"/>
                <a:sym typeface="+mn-ea"/>
              </a:rPr>
              <a:t>模型设计</a:t>
            </a:r>
            <a:endParaRPr lang="zh-CN" altLang="en-US">
              <a:solidFill>
                <a:schemeClr val="tx1"/>
              </a:solidFill>
              <a:effectLst>
                <a:outerShdw blurRad="38100" dist="19050" dir="2700000" algn="tl" rotWithShape="0">
                  <a:schemeClr val="dk1">
                    <a:alpha val="40000"/>
                  </a:schemeClr>
                </a:outerShdw>
              </a:effectLst>
              <a:latin typeface="华文仿宋" panose="02010600040101010101" pitchFamily="2" charset="-122"/>
              <a:ea typeface="华文仿宋" panose="02010600040101010101" pitchFamily="2" charset="-122"/>
              <a:sym typeface="+mn-ea"/>
            </a:endParaRPr>
          </a:p>
          <a:p>
            <a:pPr indent="0">
              <a:buFont typeface="Wingdings" panose="05000000000000000000" charset="0"/>
              <a:buNone/>
            </a:pPr>
            <a:r>
              <a:rPr lang="zh-CN" altLang="en-US">
                <a:solidFill>
                  <a:schemeClr val="tx1"/>
                </a:solidFill>
                <a:effectLst>
                  <a:outerShdw blurRad="38100" dist="19050" dir="2700000" algn="tl" rotWithShape="0">
                    <a:schemeClr val="dk1">
                      <a:alpha val="40000"/>
                    </a:schemeClr>
                  </a:outerShdw>
                </a:effectLst>
                <a:latin typeface="华文仿宋" panose="02010600040101010101" pitchFamily="2" charset="-122"/>
                <a:ea typeface="华文仿宋" panose="02010600040101010101" pitchFamily="2" charset="-122"/>
                <a:sym typeface="+mn-ea"/>
              </a:rPr>
              <a:t>利用端到端模型可以避免中间复杂步骤的特征工程；处理大规模的时空数据更加高效，动态调整与适应性强（内部的动态调整和注意力机制）</a:t>
            </a:r>
            <a:endParaRPr lang="en-US" altLang="zh-CN">
              <a:solidFill>
                <a:schemeClr val="tx1"/>
              </a:solidFill>
              <a:effectLst>
                <a:outerShdw blurRad="38100" dist="19050" dir="2700000" algn="tl" rotWithShape="0">
                  <a:schemeClr val="dk1">
                    <a:alpha val="40000"/>
                  </a:schemeClr>
                </a:outerShdw>
              </a:effectLst>
              <a:latin typeface="华文仿宋" panose="02010600040101010101" pitchFamily="2" charset="-122"/>
              <a:ea typeface="华文仿宋" panose="02010600040101010101" pitchFamily="2" charset="-122"/>
              <a:sym typeface="+mn-ea"/>
            </a:endParaRPr>
          </a:p>
          <a:p>
            <a:pPr indent="0">
              <a:buFont typeface="Wingdings" panose="05000000000000000000" charset="0"/>
              <a:buNone/>
            </a:pPr>
            <a:endParaRPr lang="en-US" altLang="zh-CN">
              <a:solidFill>
                <a:schemeClr val="tx1"/>
              </a:solidFill>
              <a:effectLst>
                <a:outerShdw blurRad="38100" dist="19050" dir="2700000" algn="tl" rotWithShape="0">
                  <a:schemeClr val="dk1">
                    <a:alpha val="40000"/>
                  </a:schemeClr>
                </a:outerShdw>
              </a:effectLst>
              <a:latin typeface="华文仿宋" panose="02010600040101010101" pitchFamily="2" charset="-122"/>
              <a:ea typeface="华文仿宋" panose="02010600040101010101" pitchFamily="2" charset="-122"/>
              <a:sym typeface="+mn-ea"/>
            </a:endParaRPr>
          </a:p>
          <a:p>
            <a:pPr indent="0">
              <a:buFont typeface="Wingdings" panose="05000000000000000000" charset="0"/>
              <a:buNone/>
            </a:pPr>
            <a:r>
              <a:rPr lang="zh-CN" altLang="en-US">
                <a:solidFill>
                  <a:schemeClr val="tx1"/>
                </a:solidFill>
                <a:effectLst>
                  <a:outerShdw blurRad="38100" dist="19050" dir="2700000" algn="tl" rotWithShape="0">
                    <a:schemeClr val="dk1">
                      <a:alpha val="40000"/>
                    </a:schemeClr>
                  </a:outerShdw>
                </a:effectLst>
                <a:latin typeface="华文仿宋" panose="02010600040101010101" pitchFamily="2" charset="-122"/>
                <a:ea typeface="华文仿宋" panose="02010600040101010101" pitchFamily="2" charset="-122"/>
                <a:sym typeface="+mn-ea"/>
              </a:rPr>
              <a:t>现有的先进模型，每一个模块的设计复杂</a:t>
            </a:r>
            <a:endParaRPr lang="zh-CN" altLang="en-US">
              <a:solidFill>
                <a:schemeClr val="tx1"/>
              </a:solidFill>
              <a:effectLst>
                <a:outerShdw blurRad="38100" dist="19050" dir="2700000" algn="tl" rotWithShape="0">
                  <a:schemeClr val="dk1">
                    <a:alpha val="40000"/>
                  </a:schemeClr>
                </a:outerShdw>
              </a:effectLst>
              <a:latin typeface="华文仿宋" panose="02010600040101010101" pitchFamily="2" charset="-122"/>
              <a:ea typeface="华文仿宋" panose="02010600040101010101" pitchFamily="2" charset="-122"/>
              <a:sym typeface="+mn-ea"/>
            </a:endParaRPr>
          </a:p>
          <a:p>
            <a:pPr indent="0">
              <a:buFont typeface="Wingdings" panose="05000000000000000000" charset="0"/>
              <a:buNone/>
            </a:pPr>
            <a:endParaRPr lang="zh-CN" altLang="en-US">
              <a:solidFill>
                <a:schemeClr val="tx1"/>
              </a:solidFill>
              <a:effectLst>
                <a:outerShdw blurRad="38100" dist="19050" dir="2700000" algn="tl" rotWithShape="0">
                  <a:schemeClr val="dk1">
                    <a:alpha val="40000"/>
                  </a:schemeClr>
                </a:outerShdw>
              </a:effectLst>
              <a:latin typeface="华文仿宋" panose="02010600040101010101" pitchFamily="2" charset="-122"/>
              <a:ea typeface="华文仿宋" panose="02010600040101010101" pitchFamily="2" charset="-122"/>
              <a:sym typeface="+mn-ea"/>
            </a:endParaRPr>
          </a:p>
          <a:p>
            <a:pPr indent="0">
              <a:buFont typeface="Wingdings" panose="05000000000000000000" charset="0"/>
              <a:buNone/>
            </a:pPr>
            <a:r>
              <a:rPr lang="zh-CN" altLang="en-US">
                <a:solidFill>
                  <a:schemeClr val="tx1"/>
                </a:solidFill>
                <a:effectLst>
                  <a:outerShdw blurRad="38100" dist="19050" dir="2700000" algn="tl" rotWithShape="0">
                    <a:schemeClr val="dk1">
                      <a:alpha val="40000"/>
                    </a:schemeClr>
                  </a:outerShdw>
                </a:effectLst>
                <a:latin typeface="华文仿宋" panose="02010600040101010101" pitchFamily="2" charset="-122"/>
                <a:ea typeface="华文仿宋" panose="02010600040101010101" pitchFamily="2" charset="-122"/>
                <a:sym typeface="+mn-ea"/>
              </a:rPr>
              <a:t>经过尝试，对任何模块的拆卸和集成都导致性能下降。（不能简单改动）</a:t>
            </a:r>
            <a:endParaRPr lang="en-US" altLang="zh-CN">
              <a:solidFill>
                <a:schemeClr val="tx1"/>
              </a:solidFill>
              <a:effectLst>
                <a:outerShdw blurRad="38100" dist="19050" dir="2700000" algn="tl" rotWithShape="0">
                  <a:schemeClr val="dk1">
                    <a:alpha val="40000"/>
                  </a:schemeClr>
                </a:outerShdw>
              </a:effectLst>
              <a:latin typeface="华文仿宋" panose="02010600040101010101" pitchFamily="2" charset="-122"/>
              <a:ea typeface="华文仿宋" panose="02010600040101010101" pitchFamily="2" charset="-122"/>
              <a:sym typeface="+mn-ea"/>
            </a:endParaRPr>
          </a:p>
          <a:p>
            <a:pPr indent="0">
              <a:buFont typeface="Wingdings" panose="05000000000000000000" charset="0"/>
              <a:buNone/>
            </a:pPr>
            <a:endParaRPr lang="en-US" altLang="zh-CN" sz="2400">
              <a:solidFill>
                <a:schemeClr val="tx1"/>
              </a:solidFill>
              <a:effectLst>
                <a:outerShdw blurRad="38100" dist="19050" dir="2700000" algn="tl" rotWithShape="0">
                  <a:schemeClr val="dk1">
                    <a:alpha val="40000"/>
                  </a:schemeClr>
                </a:outerShdw>
              </a:effectLst>
              <a:sym typeface="+mn-ea"/>
            </a:endParaRPr>
          </a:p>
          <a:p>
            <a:pPr indent="0">
              <a:buFont typeface="Wingdings" panose="05000000000000000000" charset="0"/>
              <a:buNone/>
            </a:pPr>
            <a:endParaRPr lang="en-US" altLang="zh-CN" sz="2400">
              <a:solidFill>
                <a:schemeClr val="tx1"/>
              </a:solidFill>
              <a:effectLst>
                <a:outerShdw blurRad="38100" dist="19050" dir="2700000" algn="tl" rotWithShape="0">
                  <a:schemeClr val="dk1">
                    <a:alpha val="40000"/>
                  </a:schemeClr>
                </a:outerShdw>
              </a:effectLst>
              <a:sym typeface="+mn-ea"/>
            </a:endParaRPr>
          </a:p>
          <a:p>
            <a:pPr indent="0">
              <a:buFont typeface="Wingdings" panose="05000000000000000000" charset="0"/>
              <a:buNone/>
            </a:pPr>
            <a:endParaRPr lang="en-US" altLang="zh-CN" sz="2400">
              <a:solidFill>
                <a:schemeClr val="tx1"/>
              </a:solidFill>
              <a:effectLst>
                <a:outerShdw blurRad="38100" dist="19050" dir="2700000" algn="tl" rotWithShape="0">
                  <a:schemeClr val="dk1">
                    <a:alpha val="40000"/>
                  </a:schemeClr>
                </a:outerShdw>
              </a:effectLst>
              <a:sym typeface="+mn-ea"/>
            </a:endParaRPr>
          </a:p>
          <a:p>
            <a:pPr marL="457200" lvl="1" indent="0">
              <a:buNone/>
            </a:pPr>
            <a:endParaRPr lang="en-US" altLang="zh-CN" sz="2400">
              <a:solidFill>
                <a:schemeClr val="tx1"/>
              </a:solidFill>
              <a:effectLst>
                <a:outerShdw blurRad="38100" dist="19050" dir="2700000" algn="tl" rotWithShape="0">
                  <a:schemeClr val="dk1">
                    <a:alpha val="40000"/>
                  </a:schemeClr>
                </a:outerShdw>
              </a:effectLst>
              <a:sym typeface="+mn-ea"/>
            </a:endParaRPr>
          </a:p>
        </p:txBody>
      </p:sp>
      <p:sp>
        <p:nvSpPr>
          <p:cNvPr id="5" name="文本框 4"/>
          <p:cNvSpPr txBox="1"/>
          <p:nvPr/>
        </p:nvSpPr>
        <p:spPr>
          <a:xfrm>
            <a:off x="6040755" y="2153285"/>
            <a:ext cx="5655310" cy="3415030"/>
          </a:xfrm>
          <a:prstGeom prst="rect">
            <a:avLst/>
          </a:prstGeom>
          <a:noFill/>
        </p:spPr>
        <p:txBody>
          <a:bodyPr wrap="square" rtlCol="0">
            <a:spAutoFit/>
          </a:bodyPr>
          <a:p>
            <a:r>
              <a:rPr lang="zh-CN" altLang="en-US">
                <a:latin typeface="华文仿宋" panose="02010600040101010101" pitchFamily="2" charset="-122"/>
                <a:ea typeface="华文仿宋" panose="02010600040101010101" pitchFamily="2" charset="-122"/>
              </a:rPr>
              <a:t>（</a:t>
            </a:r>
            <a:r>
              <a:rPr lang="en-US" altLang="zh-CN">
                <a:solidFill>
                  <a:schemeClr val="tx1"/>
                </a:solidFill>
                <a:effectLst>
                  <a:outerShdw blurRad="38100" dist="19050" dir="2700000" algn="tl" rotWithShape="0">
                    <a:schemeClr val="dk1">
                      <a:alpha val="40000"/>
                    </a:schemeClr>
                  </a:outerShdw>
                </a:effectLst>
                <a:latin typeface="华文仿宋" panose="02010600040101010101" pitchFamily="2" charset="-122"/>
                <a:ea typeface="华文仿宋" panose="02010600040101010101" pitchFamily="2" charset="-122"/>
              </a:rPr>
              <a:t>2</a:t>
            </a:r>
            <a:r>
              <a:rPr lang="zh-CN" altLang="en-US">
                <a:solidFill>
                  <a:schemeClr val="tx1"/>
                </a:solidFill>
                <a:effectLst>
                  <a:outerShdw blurRad="38100" dist="19050" dir="2700000" algn="tl" rotWithShape="0">
                    <a:schemeClr val="dk1">
                      <a:alpha val="40000"/>
                    </a:schemeClr>
                  </a:outerShdw>
                </a:effectLst>
                <a:latin typeface="华文仿宋" panose="02010600040101010101" pitchFamily="2" charset="-122"/>
                <a:ea typeface="华文仿宋" panose="02010600040101010101" pitchFamily="2" charset="-122"/>
              </a:rPr>
              <a:t>）：现有的时空预测模型已经很多，能否让现有的时空方法利用端到端模型的优势？</a:t>
            </a:r>
            <a:endParaRPr lang="zh-CN" altLang="en-US">
              <a:solidFill>
                <a:schemeClr val="tx1"/>
              </a:solidFill>
              <a:effectLst>
                <a:outerShdw blurRad="38100" dist="19050" dir="2700000" algn="tl" rotWithShape="0">
                  <a:schemeClr val="dk1">
                    <a:alpha val="40000"/>
                  </a:schemeClr>
                </a:outerShdw>
              </a:effectLst>
              <a:latin typeface="华文仿宋" panose="02010600040101010101" pitchFamily="2" charset="-122"/>
              <a:ea typeface="华文仿宋" panose="02010600040101010101" pitchFamily="2" charset="-122"/>
            </a:endParaRPr>
          </a:p>
          <a:p>
            <a:endParaRPr lang="zh-CN" altLang="en-US">
              <a:solidFill>
                <a:schemeClr val="tx1"/>
              </a:solidFill>
              <a:effectLst>
                <a:outerShdw blurRad="38100" dist="19050" dir="2700000" algn="tl" rotWithShape="0">
                  <a:schemeClr val="dk1">
                    <a:alpha val="40000"/>
                  </a:schemeClr>
                </a:outerShdw>
              </a:effectLst>
              <a:latin typeface="华文仿宋" panose="02010600040101010101" pitchFamily="2" charset="-122"/>
              <a:ea typeface="华文仿宋" panose="02010600040101010101" pitchFamily="2" charset="-122"/>
            </a:endParaRPr>
          </a:p>
          <a:p>
            <a:r>
              <a:rPr lang="en-US" altLang="zh-CN">
                <a:solidFill>
                  <a:schemeClr val="tx1"/>
                </a:solidFill>
                <a:effectLst>
                  <a:outerShdw blurRad="38100" dist="19050" dir="2700000" algn="tl" rotWithShape="0">
                    <a:schemeClr val="dk1">
                      <a:alpha val="40000"/>
                    </a:schemeClr>
                  </a:outerShdw>
                </a:effectLst>
                <a:latin typeface="华文仿宋" panose="02010600040101010101" pitchFamily="2" charset="-122"/>
                <a:ea typeface="华文仿宋" panose="02010600040101010101" pitchFamily="2" charset="-122"/>
              </a:rPr>
              <a:t>NLP</a:t>
            </a:r>
            <a:r>
              <a:rPr lang="zh-CN" altLang="en-US">
                <a:solidFill>
                  <a:schemeClr val="tx1"/>
                </a:solidFill>
                <a:effectLst>
                  <a:outerShdw blurRad="38100" dist="19050" dir="2700000" algn="tl" rotWithShape="0">
                    <a:schemeClr val="dk1">
                      <a:alpha val="40000"/>
                    </a:schemeClr>
                  </a:outerShdw>
                </a:effectLst>
                <a:latin typeface="华文仿宋" panose="02010600040101010101" pitchFamily="2" charset="-122"/>
                <a:ea typeface="华文仿宋" panose="02010600040101010101" pitchFamily="2" charset="-122"/>
              </a:rPr>
              <a:t>和</a:t>
            </a:r>
            <a:r>
              <a:rPr lang="en-US" altLang="zh-CN">
                <a:solidFill>
                  <a:schemeClr val="tx1"/>
                </a:solidFill>
                <a:effectLst>
                  <a:outerShdw blurRad="38100" dist="19050" dir="2700000" algn="tl" rotWithShape="0">
                    <a:schemeClr val="dk1">
                      <a:alpha val="40000"/>
                    </a:schemeClr>
                  </a:outerShdw>
                </a:effectLst>
                <a:latin typeface="华文仿宋" panose="02010600040101010101" pitchFamily="2" charset="-122"/>
                <a:ea typeface="华文仿宋" panose="02010600040101010101" pitchFamily="2" charset="-122"/>
              </a:rPr>
              <a:t>CV</a:t>
            </a:r>
            <a:r>
              <a:rPr lang="zh-CN" altLang="en-US">
                <a:solidFill>
                  <a:schemeClr val="tx1"/>
                </a:solidFill>
                <a:effectLst>
                  <a:outerShdw blurRad="38100" dist="19050" dir="2700000" algn="tl" rotWithShape="0">
                    <a:schemeClr val="dk1">
                      <a:alpha val="40000"/>
                    </a:schemeClr>
                  </a:outerShdw>
                </a:effectLst>
                <a:latin typeface="华文仿宋" panose="02010600040101010101" pitchFamily="2" charset="-122"/>
                <a:ea typeface="华文仿宋" panose="02010600040101010101" pitchFamily="2" charset="-122"/>
              </a:rPr>
              <a:t>领域，通过预训练框架构建无监督任务来学习和提高下游任务</a:t>
            </a:r>
            <a:r>
              <a:rPr lang="zh-CN" altLang="en-US">
                <a:solidFill>
                  <a:schemeClr val="tx1"/>
                </a:solidFill>
                <a:effectLst>
                  <a:outerShdw blurRad="38100" dist="19050" dir="2700000" algn="tl" rotWithShape="0">
                    <a:schemeClr val="dk1">
                      <a:alpha val="40000"/>
                    </a:schemeClr>
                  </a:outerShdw>
                </a:effectLst>
                <a:latin typeface="华文仿宋" panose="02010600040101010101" pitchFamily="2" charset="-122"/>
                <a:ea typeface="华文仿宋" panose="02010600040101010101" pitchFamily="2" charset="-122"/>
              </a:rPr>
              <a:t>性能</a:t>
            </a:r>
            <a:endParaRPr lang="zh-CN" altLang="en-US">
              <a:solidFill>
                <a:schemeClr val="tx1"/>
              </a:solidFill>
              <a:effectLst>
                <a:outerShdw blurRad="38100" dist="19050" dir="2700000" algn="tl" rotWithShape="0">
                  <a:schemeClr val="dk1">
                    <a:alpha val="40000"/>
                  </a:schemeClr>
                </a:outerShdw>
              </a:effectLst>
              <a:latin typeface="华文仿宋" panose="02010600040101010101" pitchFamily="2" charset="-122"/>
              <a:ea typeface="华文仿宋" panose="02010600040101010101" pitchFamily="2" charset="-122"/>
            </a:endParaRPr>
          </a:p>
          <a:p>
            <a:endParaRPr lang="zh-CN" altLang="en-US">
              <a:solidFill>
                <a:schemeClr val="tx1"/>
              </a:solidFill>
              <a:effectLst>
                <a:outerShdw blurRad="38100" dist="19050" dir="2700000" algn="tl" rotWithShape="0">
                  <a:schemeClr val="dk1">
                    <a:alpha val="40000"/>
                  </a:schemeClr>
                </a:outerShdw>
              </a:effectLst>
              <a:latin typeface="华文仿宋" panose="02010600040101010101" pitchFamily="2" charset="-122"/>
              <a:ea typeface="华文仿宋" panose="02010600040101010101" pitchFamily="2" charset="-122"/>
            </a:endParaRPr>
          </a:p>
          <a:p>
            <a:r>
              <a:rPr lang="zh-CN" altLang="en-US">
                <a:solidFill>
                  <a:schemeClr val="tx1"/>
                </a:solidFill>
                <a:effectLst>
                  <a:outerShdw blurRad="38100" dist="19050" dir="2700000" algn="tl" rotWithShape="0">
                    <a:schemeClr val="dk1">
                      <a:alpha val="40000"/>
                    </a:schemeClr>
                  </a:outerShdw>
                </a:effectLst>
                <a:highlight>
                  <a:srgbClr val="FFFF00"/>
                </a:highlight>
                <a:latin typeface="华文仿宋" panose="02010600040101010101" pitchFamily="2" charset="-122"/>
                <a:ea typeface="华文仿宋" panose="02010600040101010101" pitchFamily="2" charset="-122"/>
              </a:rPr>
              <a:t>但是相比之下</a:t>
            </a:r>
            <a:r>
              <a:rPr lang="zh-CN" altLang="en-US">
                <a:solidFill>
                  <a:schemeClr val="tx1"/>
                </a:solidFill>
                <a:effectLst>
                  <a:outerShdw blurRad="38100" dist="19050" dir="2700000" algn="tl" rotWithShape="0">
                    <a:schemeClr val="dk1">
                      <a:alpha val="40000"/>
                    </a:schemeClr>
                  </a:outerShdw>
                </a:effectLst>
                <a:latin typeface="华文仿宋" panose="02010600040101010101" pitchFamily="2" charset="-122"/>
                <a:ea typeface="华文仿宋" panose="02010600040101010101" pitchFamily="2" charset="-122"/>
              </a:rPr>
              <a:t>，在时空预测领域，这种预训练的模型仍然存在很大限制。</a:t>
            </a:r>
            <a:endParaRPr lang="zh-CN" altLang="en-US">
              <a:solidFill>
                <a:schemeClr val="tx1"/>
              </a:solidFill>
              <a:effectLst>
                <a:outerShdw blurRad="38100" dist="19050" dir="2700000" algn="tl" rotWithShape="0">
                  <a:schemeClr val="dk1">
                    <a:alpha val="40000"/>
                  </a:schemeClr>
                </a:outerShdw>
              </a:effectLst>
              <a:latin typeface="华文仿宋" panose="02010600040101010101" pitchFamily="2" charset="-122"/>
              <a:ea typeface="华文仿宋" panose="02010600040101010101" pitchFamily="2" charset="-122"/>
            </a:endParaRPr>
          </a:p>
          <a:p>
            <a:endParaRPr lang="zh-CN" altLang="en-US">
              <a:solidFill>
                <a:schemeClr val="tx1"/>
              </a:solidFill>
              <a:effectLst>
                <a:outerShdw blurRad="38100" dist="19050" dir="2700000" algn="tl" rotWithShape="0">
                  <a:schemeClr val="dk1">
                    <a:alpha val="40000"/>
                  </a:schemeClr>
                </a:outerShdw>
              </a:effectLst>
              <a:latin typeface="华文仿宋" panose="02010600040101010101" pitchFamily="2" charset="-122"/>
              <a:ea typeface="华文仿宋" panose="02010600040101010101" pitchFamily="2" charset="-122"/>
            </a:endParaRPr>
          </a:p>
          <a:p>
            <a:r>
              <a:rPr lang="zh-CN" altLang="en-US">
                <a:solidFill>
                  <a:schemeClr val="tx1"/>
                </a:solidFill>
                <a:effectLst>
                  <a:outerShdw blurRad="38100" dist="19050" dir="2700000" algn="tl" rotWithShape="0">
                    <a:schemeClr val="dk1">
                      <a:alpha val="40000"/>
                    </a:schemeClr>
                  </a:outerShdw>
                </a:effectLst>
                <a:latin typeface="华文仿宋" panose="02010600040101010101" pitchFamily="2" charset="-122"/>
                <a:ea typeface="华文仿宋" panose="02010600040101010101" pitchFamily="2" charset="-122"/>
              </a:rPr>
              <a:t>从上述得到本作的灵感</a:t>
            </a:r>
            <a:r>
              <a:rPr lang="en-US" altLang="zh-CN">
                <a:solidFill>
                  <a:schemeClr val="tx1"/>
                </a:solidFill>
                <a:effectLst>
                  <a:outerShdw blurRad="38100" dist="19050" dir="2700000" algn="tl" rotWithShape="0">
                    <a:schemeClr val="dk1">
                      <a:alpha val="40000"/>
                    </a:schemeClr>
                  </a:outerShdw>
                </a:effectLst>
                <a:latin typeface="华文仿宋" panose="02010600040101010101" pitchFamily="2" charset="-122"/>
                <a:ea typeface="华文仿宋" panose="02010600040101010101" pitchFamily="2" charset="-122"/>
              </a:rPr>
              <a:t>—— GPT-</a:t>
            </a:r>
            <a:r>
              <a:rPr lang="en-US" altLang="zh-CN">
                <a:solidFill>
                  <a:schemeClr val="tx1"/>
                </a:solidFill>
                <a:effectLst>
                  <a:outerShdw blurRad="38100" dist="19050" dir="2700000" algn="tl" rotWithShape="0">
                    <a:schemeClr val="dk1">
                      <a:alpha val="40000"/>
                    </a:schemeClr>
                  </a:outerShdw>
                </a:effectLst>
                <a:latin typeface="华文仿宋" panose="02010600040101010101" pitchFamily="2" charset="-122"/>
                <a:ea typeface="华文仿宋" panose="02010600040101010101" pitchFamily="2" charset="-122"/>
              </a:rPr>
              <a:t>ST</a:t>
            </a:r>
            <a:endParaRPr lang="en-US" altLang="zh-CN">
              <a:solidFill>
                <a:schemeClr val="tx1"/>
              </a:solidFill>
              <a:effectLst>
                <a:outerShdw blurRad="38100" dist="19050" dir="2700000" algn="tl" rotWithShape="0">
                  <a:schemeClr val="dk1">
                    <a:alpha val="40000"/>
                  </a:schemeClr>
                </a:outerShdw>
              </a:effectLst>
              <a:latin typeface="华文仿宋" panose="02010600040101010101" pitchFamily="2" charset="-122"/>
              <a:ea typeface="华文仿宋" panose="02010600040101010101" pitchFamily="2" charset="-122"/>
            </a:endParaRPr>
          </a:p>
          <a:p>
            <a:endParaRPr lang="en-US" altLang="zh-CN">
              <a:solidFill>
                <a:schemeClr val="tx1"/>
              </a:solidFill>
              <a:effectLst>
                <a:outerShdw blurRad="38100" dist="19050" dir="2700000" algn="tl" rotWithShape="0">
                  <a:schemeClr val="dk1">
                    <a:alpha val="40000"/>
                  </a:schemeClr>
                </a:outerShdw>
              </a:effectLst>
              <a:latin typeface="华文仿宋" panose="02010600040101010101" pitchFamily="2" charset="-122"/>
              <a:ea typeface="华文仿宋" panose="02010600040101010101" pitchFamily="2" charset="-122"/>
            </a:endParaRPr>
          </a:p>
          <a:p>
            <a:r>
              <a:rPr lang="zh-CN" altLang="en-US">
                <a:solidFill>
                  <a:schemeClr val="tx1"/>
                </a:solidFill>
                <a:effectLst>
                  <a:outerShdw blurRad="38100" dist="19050" dir="2700000" algn="tl" rotWithShape="0">
                    <a:schemeClr val="dk1">
                      <a:alpha val="40000"/>
                    </a:schemeClr>
                  </a:outerShdw>
                </a:effectLst>
                <a:highlight>
                  <a:srgbClr val="FFFF00"/>
                </a:highlight>
                <a:latin typeface="华文仿宋" panose="02010600040101010101" pitchFamily="2" charset="-122"/>
                <a:ea typeface="华文仿宋" panose="02010600040101010101" pitchFamily="2" charset="-122"/>
              </a:rPr>
              <a:t>能够</a:t>
            </a:r>
            <a:r>
              <a:rPr lang="en-US" altLang="zh-CN">
                <a:solidFill>
                  <a:schemeClr val="tx1"/>
                </a:solidFill>
                <a:effectLst>
                  <a:outerShdw blurRad="38100" dist="19050" dir="2700000" algn="tl" rotWithShape="0">
                    <a:schemeClr val="dk1">
                      <a:alpha val="40000"/>
                    </a:schemeClr>
                  </a:outerShdw>
                </a:effectLst>
                <a:highlight>
                  <a:srgbClr val="FFFF00"/>
                </a:highlight>
                <a:latin typeface="华文仿宋" panose="02010600040101010101" pitchFamily="2" charset="-122"/>
                <a:ea typeface="华文仿宋" panose="02010600040101010101" pitchFamily="2" charset="-122"/>
              </a:rPr>
              <a:t>无缝集成到现有的时空预测模型中，提高其性能</a:t>
            </a:r>
            <a:endParaRPr lang="en-US" altLang="zh-CN">
              <a:solidFill>
                <a:schemeClr val="tx1"/>
              </a:solidFill>
              <a:effectLst>
                <a:outerShdw blurRad="38100" dist="19050" dir="2700000" algn="tl" rotWithShape="0">
                  <a:schemeClr val="dk1">
                    <a:alpha val="40000"/>
                  </a:schemeClr>
                </a:outerShdw>
              </a:effectLst>
              <a:highlight>
                <a:srgbClr val="FFFF00"/>
              </a:highlight>
              <a:latin typeface="华文仿宋" panose="02010600040101010101" pitchFamily="2" charset="-122"/>
              <a:ea typeface="华文仿宋" panose="0201060004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p14:dur="500">
        <p:push dir="u"/>
      </p:transition>
    </mc:Choice>
    <mc:Fallback>
      <p:transition>
        <p:push dir="u"/>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p:cNvPicPr>
            <a:picLocks noChangeAspect="1"/>
          </p:cNvPicPr>
          <p:nvPr>
            <p:custDataLst>
              <p:tags r:id="rId1"/>
            </p:custDataLst>
          </p:nvPr>
        </p:nvPicPr>
        <p:blipFill>
          <a:blip r:embed="rId2"/>
          <a:srcRect l="600" t="1475" r="483" b="887"/>
          <a:stretch>
            <a:fillRect/>
          </a:stretch>
        </p:blipFill>
        <p:spPr>
          <a:xfrm>
            <a:off x="0" y="0"/>
            <a:ext cx="12192000" cy="6858000"/>
          </a:xfrm>
          <a:custGeom>
            <a:avLst/>
            <a:gdLst>
              <a:gd name="connsiteX0" fmla="*/ 0 w 12060000"/>
              <a:gd name="connsiteY0" fmla="*/ 0 h 6696000"/>
              <a:gd name="connsiteX1" fmla="*/ 12060000 w 12060000"/>
              <a:gd name="connsiteY1" fmla="*/ 0 h 6696000"/>
              <a:gd name="connsiteX2" fmla="*/ 12060000 w 12060000"/>
              <a:gd name="connsiteY2" fmla="*/ 6696000 h 6696000"/>
              <a:gd name="connsiteX3" fmla="*/ 0 w 12060000"/>
              <a:gd name="connsiteY3" fmla="*/ 6696000 h 6696000"/>
            </a:gdLst>
            <a:ahLst/>
            <a:cxnLst>
              <a:cxn ang="0">
                <a:pos x="connsiteX0" y="connsiteY0"/>
              </a:cxn>
              <a:cxn ang="0">
                <a:pos x="connsiteX1" y="connsiteY1"/>
              </a:cxn>
              <a:cxn ang="0">
                <a:pos x="connsiteX2" y="connsiteY2"/>
              </a:cxn>
              <a:cxn ang="0">
                <a:pos x="connsiteX3" y="connsiteY3"/>
              </a:cxn>
            </a:cxnLst>
            <a:rect l="l" t="t" r="r" b="b"/>
            <a:pathLst>
              <a:path w="12060000" h="6696000">
                <a:moveTo>
                  <a:pt x="0" y="0"/>
                </a:moveTo>
                <a:lnTo>
                  <a:pt x="12060000" y="0"/>
                </a:lnTo>
                <a:lnTo>
                  <a:pt x="12060000" y="6696000"/>
                </a:lnTo>
                <a:lnTo>
                  <a:pt x="0" y="6696000"/>
                </a:lnTo>
                <a:close/>
              </a:path>
            </a:pathLst>
          </a:custGeom>
        </p:spPr>
      </p:pic>
      <p:sp>
        <p:nvSpPr>
          <p:cNvPr id="42" name="圆角矩形 2"/>
          <p:cNvSpPr/>
          <p:nvPr/>
        </p:nvSpPr>
        <p:spPr>
          <a:xfrm>
            <a:off x="673101" y="3277056"/>
            <a:ext cx="10833100" cy="1243006"/>
          </a:xfrm>
          <a:prstGeom prst="roundRect">
            <a:avLst>
              <a:gd name="adj" fmla="val 0"/>
            </a:avLst>
          </a:prstGeom>
          <a:solidFill>
            <a:srgbClr val="FCFB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892810" y="706755"/>
            <a:ext cx="3285490" cy="460375"/>
          </a:xfrm>
          <a:prstGeom prst="rect">
            <a:avLst/>
          </a:prstGeom>
          <a:noFill/>
        </p:spPr>
        <p:txBody>
          <a:bodyPr wrap="square" rtlCol="0">
            <a:spAutoFit/>
          </a:bodyPr>
          <a:p>
            <a:pPr marL="342900" indent="-342900">
              <a:buFont typeface="Wingdings" panose="05000000000000000000" charset="0"/>
              <a:buChar char="l"/>
            </a:pPr>
            <a:r>
              <a:rPr lang="en-US" altLang="zh-CN" sz="2400">
                <a:solidFill>
                  <a:schemeClr val="tx1"/>
                </a:solidFill>
                <a:effectLst>
                  <a:outerShdw blurRad="38100" dist="19050" dir="2700000" algn="tl" rotWithShape="0">
                    <a:schemeClr val="dk1">
                      <a:alpha val="40000"/>
                    </a:schemeClr>
                  </a:outerShdw>
                </a:effectLst>
              </a:rPr>
              <a:t>insights</a:t>
            </a:r>
            <a:r>
              <a:rPr lang="zh-CN" altLang="en-US" sz="2400"/>
              <a:t>：</a:t>
            </a:r>
            <a:endParaRPr lang="zh-CN" altLang="en-US" sz="2400"/>
          </a:p>
        </p:txBody>
      </p:sp>
      <p:sp>
        <p:nvSpPr>
          <p:cNvPr id="2" name="文本框 1"/>
          <p:cNvSpPr txBox="1"/>
          <p:nvPr/>
        </p:nvSpPr>
        <p:spPr>
          <a:xfrm>
            <a:off x="935355" y="1409065"/>
            <a:ext cx="10591800" cy="3138170"/>
          </a:xfrm>
          <a:prstGeom prst="rect">
            <a:avLst/>
          </a:prstGeom>
          <a:noFill/>
        </p:spPr>
        <p:txBody>
          <a:bodyPr wrap="square" rtlCol="0">
            <a:spAutoFit/>
          </a:bodyPr>
          <a:p>
            <a:r>
              <a:rPr lang="zh-CN" altLang="en-US"/>
              <a:t>想要解决领域存在的两个问题，利用灵感：作者针对问题的不同模块构建对应算法</a:t>
            </a:r>
            <a:r>
              <a:rPr lang="zh-CN" altLang="en-US"/>
              <a:t>结构设计：</a:t>
            </a:r>
            <a:endParaRPr lang="zh-CN" altLang="en-US"/>
          </a:p>
          <a:p>
            <a:endParaRPr lang="zh-CN" altLang="en-US">
              <a:latin typeface="华文仿宋" panose="02010600040101010101" pitchFamily="2" charset="-122"/>
              <a:ea typeface="华文仿宋" panose="02010600040101010101" pitchFamily="2" charset="-122"/>
              <a:sym typeface="+mn-ea"/>
            </a:endParaRPr>
          </a:p>
          <a:p>
            <a:endParaRPr lang="zh-CN" altLang="en-US">
              <a:latin typeface="华文仿宋" panose="02010600040101010101" pitchFamily="2" charset="-122"/>
              <a:ea typeface="华文仿宋" panose="02010600040101010101" pitchFamily="2" charset="-122"/>
              <a:sym typeface="+mn-ea"/>
            </a:endParaRPr>
          </a:p>
          <a:p>
            <a:pPr marL="285750" indent="-285750">
              <a:buFont typeface="Wingdings" panose="05000000000000000000" charset="0"/>
              <a:buChar char="n"/>
            </a:pPr>
            <a:r>
              <a:rPr lang="en-US" altLang="zh-CN">
                <a:latin typeface="华文仿宋" panose="02010600040101010101" pitchFamily="2" charset="-122"/>
                <a:ea typeface="华文仿宋" panose="02010600040101010101" pitchFamily="2" charset="-122"/>
                <a:sym typeface="+mn-ea"/>
              </a:rPr>
              <a:t> </a:t>
            </a:r>
            <a:r>
              <a:rPr lang="zh-CN" altLang="en-US">
                <a:latin typeface="华文仿宋" panose="02010600040101010101" pitchFamily="2" charset="-122"/>
                <a:ea typeface="华文仿宋" panose="02010600040101010101" pitchFamily="2" charset="-122"/>
                <a:sym typeface="+mn-ea"/>
              </a:rPr>
              <a:t>特定时空模式的定制表示</a:t>
            </a:r>
            <a:r>
              <a:rPr lang="en-US" altLang="zh-CN">
                <a:latin typeface="华文仿宋" panose="02010600040101010101" pitchFamily="2" charset="-122"/>
                <a:ea typeface="华文仿宋" panose="02010600040101010101" pitchFamily="2" charset="-122"/>
                <a:sym typeface="+mn-ea"/>
              </a:rPr>
              <a:t> </a:t>
            </a:r>
            <a:r>
              <a:rPr lang="zh-CN" altLang="en-US">
                <a:latin typeface="华文仿宋" panose="02010600040101010101" pitchFamily="2" charset="-122"/>
                <a:ea typeface="华文仿宋" panose="02010600040101010101" pitchFamily="2" charset="-122"/>
                <a:sym typeface="+mn-ea"/>
              </a:rPr>
              <a:t>（时间，节点）</a:t>
            </a:r>
            <a:r>
              <a:rPr lang="en-US" altLang="zh-CN">
                <a:latin typeface="华文仿宋" panose="02010600040101010101" pitchFamily="2" charset="-122"/>
                <a:ea typeface="华文仿宋" panose="02010600040101010101" pitchFamily="2" charset="-122"/>
                <a:sym typeface="+mn-ea"/>
              </a:rPr>
              <a:t>            </a:t>
            </a:r>
            <a:r>
              <a:rPr lang="zh-CN" altLang="en-US">
                <a:latin typeface="华文仿宋" panose="02010600040101010101" pitchFamily="2" charset="-122"/>
                <a:ea typeface="华文仿宋" panose="02010600040101010101" pitchFamily="2" charset="-122"/>
                <a:sym typeface="+mn-ea"/>
              </a:rPr>
              <a:t>➡</a:t>
            </a:r>
            <a:r>
              <a:rPr lang="en-US" altLang="zh-CN">
                <a:latin typeface="华文仿宋" panose="02010600040101010101" pitchFamily="2" charset="-122"/>
                <a:ea typeface="华文仿宋" panose="02010600040101010101" pitchFamily="2" charset="-122"/>
                <a:sym typeface="+mn-ea"/>
              </a:rPr>
              <a:t>                定制参数学习器 </a:t>
            </a:r>
            <a:endParaRPr lang="en-US" altLang="zh-CN">
              <a:latin typeface="华文仿宋" panose="02010600040101010101" pitchFamily="2" charset="-122"/>
              <a:ea typeface="华文仿宋" panose="02010600040101010101" pitchFamily="2" charset="-122"/>
              <a:sym typeface="+mn-ea"/>
            </a:endParaRPr>
          </a:p>
          <a:p>
            <a:pPr marL="285750" indent="-285750">
              <a:buFont typeface="Wingdings" panose="05000000000000000000" charset="0"/>
              <a:buChar char="n"/>
            </a:pPr>
            <a:endParaRPr lang="en-US" altLang="zh-CN">
              <a:latin typeface="华文仿宋" panose="02010600040101010101" pitchFamily="2" charset="-122"/>
              <a:ea typeface="华文仿宋" panose="02010600040101010101" pitchFamily="2" charset="-122"/>
              <a:sym typeface="+mn-ea"/>
            </a:endParaRPr>
          </a:p>
          <a:p>
            <a:pPr marL="285750" indent="-285750">
              <a:buFont typeface="Wingdings" panose="05000000000000000000" charset="0"/>
              <a:buChar char="n"/>
            </a:pPr>
            <a:endParaRPr lang="en-US" altLang="zh-CN">
              <a:latin typeface="华文仿宋" panose="02010600040101010101" pitchFamily="2" charset="-122"/>
              <a:ea typeface="华文仿宋" panose="02010600040101010101" pitchFamily="2" charset="-122"/>
              <a:sym typeface="+mn-ea"/>
            </a:endParaRPr>
          </a:p>
          <a:p>
            <a:pPr marL="285750" indent="-285750">
              <a:buFont typeface="Wingdings" panose="05000000000000000000" charset="0"/>
              <a:buChar char="n"/>
            </a:pPr>
            <a:r>
              <a:rPr lang="en-US" altLang="zh-CN">
                <a:latin typeface="华文仿宋" panose="02010600040101010101" pitchFamily="2" charset="-122"/>
                <a:ea typeface="华文仿宋" panose="02010600040101010101" pitchFamily="2" charset="-122"/>
                <a:sym typeface="+mn-ea"/>
              </a:rPr>
              <a:t>  不同层次上的空间依赖性</a:t>
            </a:r>
            <a:r>
              <a:rPr lang="zh-CN" altLang="en-US">
                <a:latin typeface="华文仿宋" panose="02010600040101010101" pitchFamily="2" charset="-122"/>
                <a:ea typeface="华文仿宋" panose="02010600040101010101" pitchFamily="2" charset="-122"/>
                <a:sym typeface="+mn-ea"/>
              </a:rPr>
              <a:t>（语义和高级建模）</a:t>
            </a:r>
            <a:r>
              <a:rPr lang="en-US" altLang="zh-CN">
                <a:latin typeface="华文仿宋" panose="02010600040101010101" pitchFamily="2" charset="-122"/>
                <a:ea typeface="华文仿宋" panose="02010600040101010101" pitchFamily="2" charset="-122"/>
                <a:sym typeface="+mn-ea"/>
              </a:rPr>
              <a:t>    </a:t>
            </a:r>
            <a:r>
              <a:rPr lang="zh-CN" altLang="en-US">
                <a:latin typeface="华文仿宋" panose="02010600040101010101" pitchFamily="2" charset="-122"/>
                <a:ea typeface="华文仿宋" panose="02010600040101010101" pitchFamily="2" charset="-122"/>
                <a:sym typeface="+mn-ea"/>
              </a:rPr>
              <a:t>➡</a:t>
            </a:r>
            <a:r>
              <a:rPr lang="en-US" altLang="zh-CN">
                <a:latin typeface="华文仿宋" panose="02010600040101010101" pitchFamily="2" charset="-122"/>
                <a:ea typeface="华文仿宋" panose="02010600040101010101" pitchFamily="2" charset="-122"/>
                <a:sym typeface="+mn-ea"/>
              </a:rPr>
              <a:t>                分层空间式编码网络</a:t>
            </a:r>
            <a:endParaRPr lang="en-US" altLang="zh-CN">
              <a:latin typeface="华文仿宋" panose="02010600040101010101" pitchFamily="2" charset="-122"/>
              <a:ea typeface="华文仿宋" panose="02010600040101010101" pitchFamily="2" charset="-122"/>
              <a:sym typeface="+mn-ea"/>
            </a:endParaRPr>
          </a:p>
          <a:p>
            <a:pPr marL="285750" indent="-285750">
              <a:buFont typeface="Wingdings" panose="05000000000000000000" charset="0"/>
              <a:buChar char="n"/>
            </a:pPr>
            <a:endParaRPr lang="en-US" altLang="zh-CN">
              <a:latin typeface="华文仿宋" panose="02010600040101010101" pitchFamily="2" charset="-122"/>
              <a:ea typeface="华文仿宋" panose="02010600040101010101" pitchFamily="2" charset="-122"/>
              <a:sym typeface="+mn-ea"/>
            </a:endParaRPr>
          </a:p>
          <a:p>
            <a:pPr indent="0">
              <a:buFont typeface="Wingdings" panose="05000000000000000000" charset="0"/>
              <a:buNone/>
            </a:pPr>
            <a:r>
              <a:rPr lang="zh-CN" altLang="en-US">
                <a:latin typeface="华文仿宋" panose="02010600040101010101" pitchFamily="2" charset="-122"/>
                <a:ea typeface="华文仿宋" panose="02010600040101010101" pitchFamily="2" charset="-122"/>
                <a:sym typeface="+mn-ea"/>
              </a:rPr>
              <a:t>解决空间依赖性（语义相似问题）聚类方法被证明是有效的</a:t>
            </a:r>
            <a:endParaRPr lang="en-US" altLang="zh-CN">
              <a:latin typeface="华文仿宋" panose="02010600040101010101" pitchFamily="2" charset="-122"/>
              <a:ea typeface="华文仿宋" panose="02010600040101010101" pitchFamily="2" charset="-122"/>
              <a:sym typeface="+mn-ea"/>
            </a:endParaRPr>
          </a:p>
          <a:p>
            <a:pPr marL="285750" indent="-285750">
              <a:buFont typeface="Wingdings" panose="05000000000000000000" charset="0"/>
              <a:buChar char="n"/>
            </a:pPr>
            <a:endParaRPr lang="en-US" altLang="zh-CN">
              <a:latin typeface="华文仿宋" panose="02010600040101010101" pitchFamily="2" charset="-122"/>
              <a:ea typeface="华文仿宋" panose="02010600040101010101" pitchFamily="2" charset="-122"/>
              <a:sym typeface="+mn-ea"/>
            </a:endParaRPr>
          </a:p>
          <a:p>
            <a:pPr marL="285750" indent="-285750">
              <a:buFont typeface="Wingdings" panose="05000000000000000000" charset="0"/>
              <a:buChar char="n"/>
            </a:pPr>
            <a:r>
              <a:rPr lang="en-US" altLang="zh-CN">
                <a:latin typeface="华文仿宋" panose="02010600040101010101" pitchFamily="2" charset="-122"/>
                <a:ea typeface="华文仿宋" panose="02010600040101010101" pitchFamily="2" charset="-122"/>
                <a:sym typeface="+mn-ea"/>
              </a:rPr>
              <a:t> </a:t>
            </a:r>
            <a:r>
              <a:rPr lang="zh-CN" altLang="en-US">
                <a:latin typeface="华文仿宋" panose="02010600040101010101" pitchFamily="2" charset="-122"/>
                <a:ea typeface="华文仿宋" panose="02010600040101010101" pitchFamily="2" charset="-122"/>
                <a:sym typeface="+mn-ea"/>
              </a:rPr>
              <a:t>进一步提高模型推理能力</a:t>
            </a:r>
            <a:r>
              <a:rPr lang="en-US" altLang="zh-CN">
                <a:latin typeface="华文仿宋" panose="02010600040101010101" pitchFamily="2" charset="-122"/>
                <a:ea typeface="华文仿宋" panose="02010600040101010101" pitchFamily="2" charset="-122"/>
                <a:sym typeface="+mn-ea"/>
              </a:rPr>
              <a:t>                                         </a:t>
            </a:r>
            <a:r>
              <a:rPr lang="zh-CN" altLang="en-US">
                <a:latin typeface="华文仿宋" panose="02010600040101010101" pitchFamily="2" charset="-122"/>
                <a:ea typeface="华文仿宋" panose="02010600040101010101" pitchFamily="2" charset="-122"/>
                <a:sym typeface="+mn-ea"/>
              </a:rPr>
              <a:t>➡</a:t>
            </a:r>
            <a:r>
              <a:rPr lang="en-US" altLang="zh-CN">
                <a:latin typeface="华文仿宋" panose="02010600040101010101" pitchFamily="2" charset="-122"/>
                <a:ea typeface="华文仿宋" panose="02010600040101010101" pitchFamily="2" charset="-122"/>
                <a:sym typeface="+mn-ea"/>
              </a:rPr>
              <a:t>                </a:t>
            </a:r>
            <a:r>
              <a:rPr lang="zh-CN" altLang="en-US">
                <a:latin typeface="华文仿宋" panose="02010600040101010101" pitchFamily="2" charset="-122"/>
                <a:ea typeface="华文仿宋" panose="02010600040101010101" pitchFamily="2" charset="-122"/>
                <a:sym typeface="+mn-ea"/>
              </a:rPr>
              <a:t>自适应掩码策略</a:t>
            </a:r>
            <a:endParaRPr lang="zh-CN" altLang="en-US">
              <a:latin typeface="华文仿宋" panose="02010600040101010101" pitchFamily="2" charset="-122"/>
              <a:ea typeface="华文仿宋" panose="02010600040101010101" pitchFamily="2" charset="-122"/>
              <a:sym typeface="+mn-ea"/>
            </a:endParaRPr>
          </a:p>
        </p:txBody>
      </p:sp>
      <p:sp>
        <p:nvSpPr>
          <p:cNvPr id="5" name="文本框 4"/>
          <p:cNvSpPr txBox="1"/>
          <p:nvPr/>
        </p:nvSpPr>
        <p:spPr>
          <a:xfrm>
            <a:off x="1054100" y="4821555"/>
            <a:ext cx="9880600" cy="368300"/>
          </a:xfrm>
          <a:prstGeom prst="rect">
            <a:avLst/>
          </a:prstGeom>
          <a:noFill/>
        </p:spPr>
        <p:txBody>
          <a:bodyPr wrap="square" rtlCol="0">
            <a:spAutoFit/>
          </a:bodyPr>
          <a:p>
            <a:r>
              <a:rPr lang="zh-CN" altLang="en-US">
                <a:latin typeface="华文仿宋" panose="02010600040101010101" pitchFamily="2" charset="-122"/>
                <a:ea typeface="华文仿宋" panose="02010600040101010101" pitchFamily="2" charset="-122"/>
                <a:cs typeface="华文仿宋" panose="02010600040101010101" pitchFamily="2" charset="-122"/>
              </a:rPr>
              <a:t>补充：以</a:t>
            </a:r>
            <a:r>
              <a:rPr lang="en-US" altLang="zh-CN">
                <a:latin typeface="华文仿宋" panose="02010600040101010101" pitchFamily="2" charset="-122"/>
                <a:ea typeface="华文仿宋" panose="02010600040101010101" pitchFamily="2" charset="-122"/>
                <a:cs typeface="华文仿宋" panose="02010600040101010101" pitchFamily="2" charset="-122"/>
              </a:rPr>
              <a:t>MAE</a:t>
            </a:r>
            <a:r>
              <a:rPr lang="zh-CN" altLang="en-US">
                <a:latin typeface="华文仿宋" panose="02010600040101010101" pitchFamily="2" charset="-122"/>
                <a:ea typeface="华文仿宋" panose="02010600040101010101" pitchFamily="2" charset="-122"/>
                <a:cs typeface="华文仿宋" panose="02010600040101010101" pitchFamily="2" charset="-122"/>
              </a:rPr>
              <a:t>为例，以自动编码器为基础，掩码重建预训练框架具有强大的表现能力</a:t>
            </a:r>
            <a:endParaRPr lang="zh-CN" altLang="en-US">
              <a:latin typeface="华文仿宋" panose="02010600040101010101" pitchFamily="2" charset="-122"/>
              <a:ea typeface="华文仿宋" panose="02010600040101010101" pitchFamily="2" charset="-122"/>
              <a:cs typeface="华文仿宋" panose="0201060004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p14:dur="500">
        <p:push dir="u"/>
      </p:transition>
    </mc:Choice>
    <mc:Fallback>
      <p:transition>
        <p:push dir="u"/>
      </p:transition>
    </mc:Fallback>
  </mc:AlternateContent>
</p:sld>
</file>

<file path=ppt/tags/tag1.xml><?xml version="1.0" encoding="utf-8"?>
<p:tagLst xmlns:p="http://schemas.openxmlformats.org/presentationml/2006/main">
  <p:tag name="KSO_WM_UNIT_PLACING_PICTURE_USER_VIEWPORT" val="{&quot;height&quot;:10800,&quot;width&quot;:15580.00157480315}"/>
</p:tagLst>
</file>

<file path=ppt/tags/tag2.xml><?xml version="1.0" encoding="utf-8"?>
<p:tagLst xmlns:p="http://schemas.openxmlformats.org/presentationml/2006/main">
  <p:tag name="KSO_WM_UNIT_PLACING_PICTURE_USER_VIEWPORT" val="{&quot;height&quot;:10800,&quot;width&quot;:9180}"/>
</p:tagLst>
</file>

<file path=ppt/tags/tag3.xml><?xml version="1.0" encoding="utf-8"?>
<p:tagLst xmlns:p="http://schemas.openxmlformats.org/presentationml/2006/main">
  <p:tag name="KSO_WM_UNIT_PLACING_PICTURE_USER_VIEWPORT" val="{&quot;height&quot;:8546,&quot;width&quot;:19200}"/>
</p:tagLst>
</file>

<file path=ppt/tags/tag4.xml><?xml version="1.0" encoding="utf-8"?>
<p:tagLst xmlns:p="http://schemas.openxmlformats.org/presentationml/2006/main">
  <p:tag name="KSO_WM_UNIT_TABLE_BEAUTIFY" val="smartTable{f0b48837-e7d2-4b8f-953a-1853a266804e}"/>
  <p:tag name="TABLE_EMPHASIZE_COLOR" val="16352824"/>
  <p:tag name="TABLE_SKINIDX" val="3"/>
  <p:tag name="TABLE_COLORIDX" val="7"/>
  <p:tag name="TABLE_COLOR_RGB" val="0x000000*0xFFFFFF*0x212121*0xFFFFFF*0xF98638*0xFFB829*0x37BECC*0x1687A5*0x3A3A47*0xC7DADD"/>
</p:tagLst>
</file>

<file path=ppt/tags/tag5.xml><?xml version="1.0" encoding="utf-8"?>
<p:tagLst xmlns:p="http://schemas.openxmlformats.org/presentationml/2006/main">
  <p:tag name="KSO_WM_UNIT_PLACING_PICTURE_USER_VIEWPORT" val="{&quot;height&quot;:10800,&quot;width&quot;:19200}"/>
</p:tagLst>
</file>

<file path=ppt/tags/tag6.xml><?xml version="1.0" encoding="utf-8"?>
<p:tagLst xmlns:p="http://schemas.openxmlformats.org/presentationml/2006/main">
  <p:tag name="KSO_WM_UNIT_PLACING_PICTURE_USER_VIEWPORT" val="{&quot;height&quot;:10800,&quot;width&quot;:15580.00157480315}"/>
</p:tagLst>
</file>

<file path=ppt/tags/tag7.xml><?xml version="1.0" encoding="utf-8"?>
<p:tagLst xmlns:p="http://schemas.openxmlformats.org/presentationml/2006/main">
  <p:tag name="KSO_WM_UNIT_PLACING_PICTURE_USER_VIEWPORT" val="{&quot;height&quot;:10800,&quot;width&quot;:9180}"/>
</p:tagLst>
</file>

<file path=ppt/tags/tag8.xml><?xml version="1.0" encoding="utf-8"?>
<p:tagLst xmlns:p="http://schemas.openxmlformats.org/presentationml/2006/main">
  <p:tag name="KSO_WM_UNIT_PLACING_PICTURE_USER_VIEWPORT" val="{&quot;height&quot;:5610,&quot;width&quot;:17200}"/>
</p:tagLst>
</file>

<file path=ppt/tags/tag9.xml><?xml version="1.0" encoding="utf-8"?>
<p:tagLst xmlns:p="http://schemas.openxmlformats.org/presentationml/2006/main">
  <p:tag name="KSO_WPP_MARK_KEY" val="323a14bb-0e64-45b3-9183-bc7742855186"/>
  <p:tag name="COMMONDATA" val="eyJjb3VudCI6MTcsImhkaWQiOiI3MGExNDgzZmZiYjA4MWQzOWZhOWZiZGZiZjFmOTRiZCIsInVzZXJDb3VudCI6MTd9"/>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4549</Words>
  <Application>WPS 演示</Application>
  <PresentationFormat>宽屏</PresentationFormat>
  <Paragraphs>363</Paragraphs>
  <Slides>23</Slides>
  <Notes>12</Notes>
  <HiddenSlides>0</HiddenSlides>
  <MMClips>0</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23</vt:i4>
      </vt:variant>
    </vt:vector>
  </HeadingPairs>
  <TitlesOfParts>
    <vt:vector size="39" baseType="lpstr">
      <vt:lpstr>Arial</vt:lpstr>
      <vt:lpstr>宋体</vt:lpstr>
      <vt:lpstr>Wingdings</vt:lpstr>
      <vt:lpstr>汉仪大宋简</vt:lpstr>
      <vt:lpstr>Noto Sans S Chinese DemiLight</vt:lpstr>
      <vt:lpstr>Wingdings</vt:lpstr>
      <vt:lpstr>Kozuka Gothic Pr6N R</vt:lpstr>
      <vt:lpstr>Yu Gothic UI Semilight</vt:lpstr>
      <vt:lpstr>华文仿宋</vt:lpstr>
      <vt:lpstr>汉仪雪君体简</vt:lpstr>
      <vt:lpstr>等线</vt:lpstr>
      <vt:lpstr>微软雅黑</vt:lpstr>
      <vt:lpstr>Arial Unicode MS</vt:lpstr>
      <vt:lpstr>等线 Light</vt:lpstr>
      <vt:lpstr>Calibri</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阁楼上的猫</cp:lastModifiedBy>
  <cp:revision>50</cp:revision>
  <dcterms:created xsi:type="dcterms:W3CDTF">2021-03-11T13:57:00Z</dcterms:created>
  <dcterms:modified xsi:type="dcterms:W3CDTF">2024-10-20T07:05:38Z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SaveFontToCloudKey">
    <vt:lpwstr>606372208_embed</vt:lpwstr>
  </property>
  <property fmtid="{D5CDD505-2E9C-101B-9397-08002B2CF9AE}" pid="3" name="KSOProductBuildVer">
    <vt:lpwstr>2052-11.1.0.12165</vt:lpwstr>
  </property>
  <property fmtid="{D5CDD505-2E9C-101B-9397-08002B2CF9AE}" pid="4" name="KSOTemplateUUID">
    <vt:lpwstr>v1.0_mb_ViKi7XJVesGR0zhVcf90YQ==</vt:lpwstr>
  </property>
  <property fmtid="{D5CDD505-2E9C-101B-9397-08002B2CF9AE}" pid="5" name="ICV">
    <vt:lpwstr>95347E4E1CB9473F8B3C3489656BF0DE</vt:lpwstr>
  </property>
</Properties>
</file>